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2" r:id="rId19"/>
    <p:sldId id="273" r:id="rId20"/>
    <p:sldId id="275" r:id="rId21"/>
    <p:sldId id="276" r:id="rId22"/>
    <p:sldId id="277" r:id="rId23"/>
    <p:sldId id="286" r:id="rId24"/>
    <p:sldId id="287" r:id="rId25"/>
    <p:sldId id="288" r:id="rId26"/>
    <p:sldId id="278" r:id="rId27"/>
    <p:sldId id="279" r:id="rId28"/>
    <p:sldId id="282" r:id="rId29"/>
    <p:sldId id="280" r:id="rId30"/>
    <p:sldId id="281" r:id="rId31"/>
    <p:sldId id="283" r:id="rId32"/>
    <p:sldId id="284" r:id="rId33"/>
    <p:sldId id="285" r:id="rId34"/>
    <p:sldId id="289" r:id="rId35"/>
    <p:sldId id="301" r:id="rId36"/>
    <p:sldId id="290" r:id="rId37"/>
    <p:sldId id="291" r:id="rId38"/>
    <p:sldId id="302" r:id="rId39"/>
    <p:sldId id="303" r:id="rId40"/>
    <p:sldId id="304" r:id="rId41"/>
    <p:sldId id="305" r:id="rId42"/>
    <p:sldId id="292" r:id="rId43"/>
    <p:sldId id="306" r:id="rId44"/>
    <p:sldId id="307" r:id="rId45"/>
    <p:sldId id="293" r:id="rId46"/>
    <p:sldId id="294" r:id="rId47"/>
    <p:sldId id="308" r:id="rId48"/>
    <p:sldId id="309" r:id="rId49"/>
    <p:sldId id="310" r:id="rId50"/>
    <p:sldId id="311" r:id="rId51"/>
    <p:sldId id="312" r:id="rId52"/>
    <p:sldId id="313" r:id="rId53"/>
    <p:sldId id="314" r:id="rId54"/>
    <p:sldId id="315" r:id="rId55"/>
    <p:sldId id="316" r:id="rId56"/>
    <p:sldId id="317" r:id="rId57"/>
    <p:sldId id="295" r:id="rId58"/>
    <p:sldId id="318" r:id="rId59"/>
    <p:sldId id="319" r:id="rId60"/>
    <p:sldId id="320" r:id="rId61"/>
    <p:sldId id="321" r:id="rId62"/>
    <p:sldId id="322" r:id="rId63"/>
    <p:sldId id="323" r:id="rId64"/>
    <p:sldId id="324" r:id="rId65"/>
    <p:sldId id="325" r:id="rId66"/>
    <p:sldId id="326" r:id="rId67"/>
    <p:sldId id="296" r:id="rId6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468" y="918"/>
      </p:cViewPr>
      <p:guideLst/>
    </p:cSldViewPr>
  </p:slideViewPr>
  <p:notesTextViewPr>
    <p:cViewPr>
      <p:scale>
        <a:sx n="1" d="1"/>
        <a:sy n="1" d="1"/>
      </p:scale>
      <p:origin x="0" y="0"/>
    </p:cViewPr>
  </p:notesTextViewPr>
  <p:sorterViewPr>
    <p:cViewPr>
      <p:scale>
        <a:sx n="100" d="100"/>
        <a:sy n="100" d="100"/>
      </p:scale>
      <p:origin x="0" y="-25944"/>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1286A1C-714C-135B-9A06-1B6EFB0553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7CAB4C-FB61-F249-4C66-8C94C6148D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2B35ED-074F-4DA6-B0D2-0863611FB16F}" type="datetimeFigureOut">
              <a:rPr kumimoji="1" lang="ja-JP" altLang="en-US" smtClean="0"/>
              <a:t>2024/10/25</a:t>
            </a:fld>
            <a:endParaRPr kumimoji="1" lang="ja-JP" altLang="en-US"/>
          </a:p>
        </p:txBody>
      </p:sp>
      <p:sp>
        <p:nvSpPr>
          <p:cNvPr id="4" name="フッター プレースホルダー 3">
            <a:extLst>
              <a:ext uri="{FF2B5EF4-FFF2-40B4-BE49-F238E27FC236}">
                <a16:creationId xmlns:a16="http://schemas.microsoft.com/office/drawing/2014/main" id="{5528E0F8-D5F8-3292-752C-E4048BDF01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84F3E97-B95A-C995-96E7-216C1F05F4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9A531B-3EF8-4A60-8782-5101593AFBAA}" type="slidenum">
              <a:rPr kumimoji="1" lang="ja-JP" altLang="en-US" smtClean="0"/>
              <a:t>‹#›</a:t>
            </a:fld>
            <a:endParaRPr kumimoji="1" lang="ja-JP" altLang="en-US"/>
          </a:p>
        </p:txBody>
      </p:sp>
    </p:spTree>
    <p:extLst>
      <p:ext uri="{BB962C8B-B14F-4D97-AF65-F5344CB8AC3E}">
        <p14:creationId xmlns:p14="http://schemas.microsoft.com/office/powerpoint/2010/main" val="3772825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4A5C0-6558-4A1F-8E47-7C4C0F6D2D62}" type="datetimeFigureOut">
              <a:rPr kumimoji="1" lang="ja-JP" altLang="en-US" smtClean="0"/>
              <a:t>2024/10/25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ABDB4-EC0C-4F9C-B295-B636F927D526}" type="slidenum">
              <a:rPr kumimoji="1" lang="ja-JP" altLang="en-US" smtClean="0"/>
              <a:t>‹#›</a:t>
            </a:fld>
            <a:endParaRPr kumimoji="1" lang="ja-JP" altLang="en-US"/>
          </a:p>
        </p:txBody>
      </p:sp>
    </p:spTree>
    <p:extLst>
      <p:ext uri="{BB962C8B-B14F-4D97-AF65-F5344CB8AC3E}">
        <p14:creationId xmlns:p14="http://schemas.microsoft.com/office/powerpoint/2010/main" val="9404401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6BABDB4-EC0C-4F9C-B295-B636F927D526}" type="slidenum">
              <a:rPr kumimoji="1" lang="ja-JP" altLang="en-US" smtClean="0"/>
              <a:t>9</a:t>
            </a:fld>
            <a:endParaRPr kumimoji="1" lang="ja-JP" altLang="en-US"/>
          </a:p>
        </p:txBody>
      </p:sp>
    </p:spTree>
    <p:extLst>
      <p:ext uri="{BB962C8B-B14F-4D97-AF65-F5344CB8AC3E}">
        <p14:creationId xmlns:p14="http://schemas.microsoft.com/office/powerpoint/2010/main" val="358323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6BABDB4-EC0C-4F9C-B295-B636F927D526}" type="slidenum">
              <a:rPr kumimoji="1" lang="ja-JP" altLang="en-US" smtClean="0"/>
              <a:t>43</a:t>
            </a:fld>
            <a:endParaRPr kumimoji="1" lang="ja-JP" altLang="en-US"/>
          </a:p>
        </p:txBody>
      </p:sp>
    </p:spTree>
    <p:extLst>
      <p:ext uri="{BB962C8B-B14F-4D97-AF65-F5344CB8AC3E}">
        <p14:creationId xmlns:p14="http://schemas.microsoft.com/office/powerpoint/2010/main" val="1749454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9D289-7030-0A89-8BF9-7196F7DDA96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BC7238-8E75-3E02-A397-1784468DCF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FCCA2AF-8998-FE9C-68A4-5BBDDB11C8D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38F4F45-3678-CBAF-277E-777E5E0E8DB1}"/>
              </a:ext>
            </a:extLst>
          </p:cNvPr>
          <p:cNvSpPr>
            <a:spLocks noGrp="1"/>
          </p:cNvSpPr>
          <p:nvPr>
            <p:ph type="sldNum" sz="quarter" idx="5"/>
          </p:nvPr>
        </p:nvSpPr>
        <p:spPr/>
        <p:txBody>
          <a:bodyPr/>
          <a:lstStyle/>
          <a:p>
            <a:fld id="{46BABDB4-EC0C-4F9C-B295-B636F927D526}" type="slidenum">
              <a:rPr kumimoji="1" lang="ja-JP" altLang="en-US" smtClean="0"/>
              <a:t>44</a:t>
            </a:fld>
            <a:endParaRPr kumimoji="1" lang="ja-JP" altLang="en-US"/>
          </a:p>
        </p:txBody>
      </p:sp>
    </p:spTree>
    <p:extLst>
      <p:ext uri="{BB962C8B-B14F-4D97-AF65-F5344CB8AC3E}">
        <p14:creationId xmlns:p14="http://schemas.microsoft.com/office/powerpoint/2010/main" val="1938039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6BABDB4-EC0C-4F9C-B295-B636F927D526}" type="slidenum">
              <a:rPr kumimoji="1" lang="ja-JP" altLang="en-US" smtClean="0"/>
              <a:t>47</a:t>
            </a:fld>
            <a:endParaRPr kumimoji="1" lang="ja-JP" altLang="en-US"/>
          </a:p>
        </p:txBody>
      </p:sp>
    </p:spTree>
    <p:extLst>
      <p:ext uri="{BB962C8B-B14F-4D97-AF65-F5344CB8AC3E}">
        <p14:creationId xmlns:p14="http://schemas.microsoft.com/office/powerpoint/2010/main" val="367766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AEFB5-4E4D-0441-8C4C-EC738AC21F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AF5B286-C050-4C4E-3795-AED21F1F4C9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B20528E-2FC8-B6D3-4903-C96F02524A7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73FCA71-E455-4B0A-75F9-D429F90888A1}"/>
              </a:ext>
            </a:extLst>
          </p:cNvPr>
          <p:cNvSpPr>
            <a:spLocks noGrp="1"/>
          </p:cNvSpPr>
          <p:nvPr>
            <p:ph type="sldNum" sz="quarter" idx="5"/>
          </p:nvPr>
        </p:nvSpPr>
        <p:spPr/>
        <p:txBody>
          <a:bodyPr/>
          <a:lstStyle/>
          <a:p>
            <a:fld id="{46BABDB4-EC0C-4F9C-B295-B636F927D526}" type="slidenum">
              <a:rPr kumimoji="1" lang="ja-JP" altLang="en-US" smtClean="0"/>
              <a:t>48</a:t>
            </a:fld>
            <a:endParaRPr kumimoji="1" lang="ja-JP" altLang="en-US"/>
          </a:p>
        </p:txBody>
      </p:sp>
    </p:spTree>
    <p:extLst>
      <p:ext uri="{BB962C8B-B14F-4D97-AF65-F5344CB8AC3E}">
        <p14:creationId xmlns:p14="http://schemas.microsoft.com/office/powerpoint/2010/main" val="1506332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D8EBB-4070-2A4C-52D7-C6EE4AE6615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84D7DF-F93E-68A4-2DC1-EB487F735E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ED35ECD-1468-B901-25DD-28A120C71F9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F7068ED-2D04-B3E7-E18F-EB5748FBD7F0}"/>
              </a:ext>
            </a:extLst>
          </p:cNvPr>
          <p:cNvSpPr>
            <a:spLocks noGrp="1"/>
          </p:cNvSpPr>
          <p:nvPr>
            <p:ph type="sldNum" sz="quarter" idx="5"/>
          </p:nvPr>
        </p:nvSpPr>
        <p:spPr/>
        <p:txBody>
          <a:bodyPr/>
          <a:lstStyle/>
          <a:p>
            <a:fld id="{46BABDB4-EC0C-4F9C-B295-B636F927D526}" type="slidenum">
              <a:rPr kumimoji="1" lang="ja-JP" altLang="en-US" smtClean="0"/>
              <a:t>49</a:t>
            </a:fld>
            <a:endParaRPr kumimoji="1" lang="ja-JP" altLang="en-US"/>
          </a:p>
        </p:txBody>
      </p:sp>
    </p:spTree>
    <p:extLst>
      <p:ext uri="{BB962C8B-B14F-4D97-AF65-F5344CB8AC3E}">
        <p14:creationId xmlns:p14="http://schemas.microsoft.com/office/powerpoint/2010/main" val="4087576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B6D8F-B49F-4241-2996-1DC99D8282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327D33-94CF-906B-2F72-F05D9670619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542C08-4E85-4FD7-3B2C-A17590D391E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747B6B6-8FF6-76B8-C758-6568A5CB362E}"/>
              </a:ext>
            </a:extLst>
          </p:cNvPr>
          <p:cNvSpPr>
            <a:spLocks noGrp="1"/>
          </p:cNvSpPr>
          <p:nvPr>
            <p:ph type="sldNum" sz="quarter" idx="5"/>
          </p:nvPr>
        </p:nvSpPr>
        <p:spPr/>
        <p:txBody>
          <a:bodyPr/>
          <a:lstStyle/>
          <a:p>
            <a:fld id="{46BABDB4-EC0C-4F9C-B295-B636F927D526}" type="slidenum">
              <a:rPr kumimoji="1" lang="ja-JP" altLang="en-US" smtClean="0"/>
              <a:t>50</a:t>
            </a:fld>
            <a:endParaRPr kumimoji="1" lang="ja-JP" altLang="en-US"/>
          </a:p>
        </p:txBody>
      </p:sp>
    </p:spTree>
    <p:extLst>
      <p:ext uri="{BB962C8B-B14F-4D97-AF65-F5344CB8AC3E}">
        <p14:creationId xmlns:p14="http://schemas.microsoft.com/office/powerpoint/2010/main" val="854324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BB556-980C-FA78-30D2-253E05D265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DC73B0D-F923-0C2B-B536-3D422182F76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339503D-7338-3031-D33A-AD590CBAED4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736490D-8672-C670-F315-5B0D7A692030}"/>
              </a:ext>
            </a:extLst>
          </p:cNvPr>
          <p:cNvSpPr>
            <a:spLocks noGrp="1"/>
          </p:cNvSpPr>
          <p:nvPr>
            <p:ph type="sldNum" sz="quarter" idx="5"/>
          </p:nvPr>
        </p:nvSpPr>
        <p:spPr/>
        <p:txBody>
          <a:bodyPr/>
          <a:lstStyle/>
          <a:p>
            <a:fld id="{46BABDB4-EC0C-4F9C-B295-B636F927D526}" type="slidenum">
              <a:rPr kumimoji="1" lang="ja-JP" altLang="en-US" smtClean="0"/>
              <a:t>51</a:t>
            </a:fld>
            <a:endParaRPr kumimoji="1" lang="ja-JP" altLang="en-US"/>
          </a:p>
        </p:txBody>
      </p:sp>
    </p:spTree>
    <p:extLst>
      <p:ext uri="{BB962C8B-B14F-4D97-AF65-F5344CB8AC3E}">
        <p14:creationId xmlns:p14="http://schemas.microsoft.com/office/powerpoint/2010/main" val="978283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150EB-79DE-1359-BEDC-AA576D966F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4F99B1B-9A1A-4CF9-846C-4ADC601F23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0B56C9-CF66-F211-27AE-EEBADC06E2C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629D265-ECB2-7294-F013-BC90CF32C117}"/>
              </a:ext>
            </a:extLst>
          </p:cNvPr>
          <p:cNvSpPr>
            <a:spLocks noGrp="1"/>
          </p:cNvSpPr>
          <p:nvPr>
            <p:ph type="sldNum" sz="quarter" idx="5"/>
          </p:nvPr>
        </p:nvSpPr>
        <p:spPr/>
        <p:txBody>
          <a:bodyPr/>
          <a:lstStyle/>
          <a:p>
            <a:fld id="{46BABDB4-EC0C-4F9C-B295-B636F927D526}" type="slidenum">
              <a:rPr kumimoji="1" lang="ja-JP" altLang="en-US" smtClean="0"/>
              <a:t>52</a:t>
            </a:fld>
            <a:endParaRPr kumimoji="1" lang="ja-JP" altLang="en-US"/>
          </a:p>
        </p:txBody>
      </p:sp>
    </p:spTree>
    <p:extLst>
      <p:ext uri="{BB962C8B-B14F-4D97-AF65-F5344CB8AC3E}">
        <p14:creationId xmlns:p14="http://schemas.microsoft.com/office/powerpoint/2010/main" val="207450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13415-8B6A-E59D-6702-9DACE37A27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14E093E-62D4-A10A-A3AE-885D7E8EC17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272C5DD-53A2-6495-5F8F-67D654F856B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3825DD5-217F-D5BB-314C-0D89CB61CD6F}"/>
              </a:ext>
            </a:extLst>
          </p:cNvPr>
          <p:cNvSpPr>
            <a:spLocks noGrp="1"/>
          </p:cNvSpPr>
          <p:nvPr>
            <p:ph type="sldNum" sz="quarter" idx="5"/>
          </p:nvPr>
        </p:nvSpPr>
        <p:spPr/>
        <p:txBody>
          <a:bodyPr/>
          <a:lstStyle/>
          <a:p>
            <a:fld id="{46BABDB4-EC0C-4F9C-B295-B636F927D526}" type="slidenum">
              <a:rPr kumimoji="1" lang="ja-JP" altLang="en-US" smtClean="0"/>
              <a:t>53</a:t>
            </a:fld>
            <a:endParaRPr kumimoji="1" lang="ja-JP" altLang="en-US"/>
          </a:p>
        </p:txBody>
      </p:sp>
    </p:spTree>
    <p:extLst>
      <p:ext uri="{BB962C8B-B14F-4D97-AF65-F5344CB8AC3E}">
        <p14:creationId xmlns:p14="http://schemas.microsoft.com/office/powerpoint/2010/main" val="1902078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21B02-705A-A885-D72F-72357509C65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4094F2A-6AF4-CC09-0B46-3E6F9E6E94F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F6E9371-474D-A1F6-B0DB-5224334D50A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8653541-6436-EBBF-C35D-CB1F1DE79C44}"/>
              </a:ext>
            </a:extLst>
          </p:cNvPr>
          <p:cNvSpPr>
            <a:spLocks noGrp="1"/>
          </p:cNvSpPr>
          <p:nvPr>
            <p:ph type="sldNum" sz="quarter" idx="5"/>
          </p:nvPr>
        </p:nvSpPr>
        <p:spPr/>
        <p:txBody>
          <a:bodyPr/>
          <a:lstStyle/>
          <a:p>
            <a:fld id="{46BABDB4-EC0C-4F9C-B295-B636F927D526}" type="slidenum">
              <a:rPr kumimoji="1" lang="ja-JP" altLang="en-US" smtClean="0"/>
              <a:t>54</a:t>
            </a:fld>
            <a:endParaRPr kumimoji="1" lang="ja-JP" altLang="en-US"/>
          </a:p>
        </p:txBody>
      </p:sp>
    </p:spTree>
    <p:extLst>
      <p:ext uri="{BB962C8B-B14F-4D97-AF65-F5344CB8AC3E}">
        <p14:creationId xmlns:p14="http://schemas.microsoft.com/office/powerpoint/2010/main" val="412370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6BABDB4-EC0C-4F9C-B295-B636F927D526}" type="slidenum">
              <a:rPr kumimoji="1" lang="ja-JP" altLang="en-US" smtClean="0"/>
              <a:t>13</a:t>
            </a:fld>
            <a:endParaRPr kumimoji="1" lang="ja-JP" altLang="en-US"/>
          </a:p>
        </p:txBody>
      </p:sp>
    </p:spTree>
    <p:extLst>
      <p:ext uri="{BB962C8B-B14F-4D97-AF65-F5344CB8AC3E}">
        <p14:creationId xmlns:p14="http://schemas.microsoft.com/office/powerpoint/2010/main" val="1209435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E610C-FE31-4A7D-29C7-785111E5B7C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CD9A6A-157A-1694-4F0A-71A238F6548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67FAB39-685F-CFF4-30EE-DE09B4B4FDB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D08FA7-42C1-2C73-442B-A35DD9AEDF62}"/>
              </a:ext>
            </a:extLst>
          </p:cNvPr>
          <p:cNvSpPr>
            <a:spLocks noGrp="1"/>
          </p:cNvSpPr>
          <p:nvPr>
            <p:ph type="sldNum" sz="quarter" idx="5"/>
          </p:nvPr>
        </p:nvSpPr>
        <p:spPr/>
        <p:txBody>
          <a:bodyPr/>
          <a:lstStyle/>
          <a:p>
            <a:fld id="{46BABDB4-EC0C-4F9C-B295-B636F927D526}" type="slidenum">
              <a:rPr kumimoji="1" lang="ja-JP" altLang="en-US" smtClean="0"/>
              <a:t>55</a:t>
            </a:fld>
            <a:endParaRPr kumimoji="1" lang="ja-JP" altLang="en-US"/>
          </a:p>
        </p:txBody>
      </p:sp>
    </p:spTree>
    <p:extLst>
      <p:ext uri="{BB962C8B-B14F-4D97-AF65-F5344CB8AC3E}">
        <p14:creationId xmlns:p14="http://schemas.microsoft.com/office/powerpoint/2010/main" val="1286502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6FD2E-644E-D2DC-CE2E-A40DBCDCAC2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29C038-313A-5F8D-2EE3-94DAAB16403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4D56ED7-E15E-3A11-7B89-F8A9B446205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E0C13E8-AB54-8208-B2F1-997EAE091FF1}"/>
              </a:ext>
            </a:extLst>
          </p:cNvPr>
          <p:cNvSpPr>
            <a:spLocks noGrp="1"/>
          </p:cNvSpPr>
          <p:nvPr>
            <p:ph type="sldNum" sz="quarter" idx="5"/>
          </p:nvPr>
        </p:nvSpPr>
        <p:spPr/>
        <p:txBody>
          <a:bodyPr/>
          <a:lstStyle/>
          <a:p>
            <a:fld id="{46BABDB4-EC0C-4F9C-B295-B636F927D526}" type="slidenum">
              <a:rPr kumimoji="1" lang="ja-JP" altLang="en-US" smtClean="0"/>
              <a:t>56</a:t>
            </a:fld>
            <a:endParaRPr kumimoji="1" lang="ja-JP" altLang="en-US"/>
          </a:p>
        </p:txBody>
      </p:sp>
    </p:spTree>
    <p:extLst>
      <p:ext uri="{BB962C8B-B14F-4D97-AF65-F5344CB8AC3E}">
        <p14:creationId xmlns:p14="http://schemas.microsoft.com/office/powerpoint/2010/main" val="638587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6BABDB4-EC0C-4F9C-B295-B636F927D526}" type="slidenum">
              <a:rPr kumimoji="1" lang="ja-JP" altLang="en-US" smtClean="0"/>
              <a:t>62</a:t>
            </a:fld>
            <a:endParaRPr kumimoji="1" lang="ja-JP" altLang="en-US"/>
          </a:p>
        </p:txBody>
      </p:sp>
    </p:spTree>
    <p:extLst>
      <p:ext uri="{BB962C8B-B14F-4D97-AF65-F5344CB8AC3E}">
        <p14:creationId xmlns:p14="http://schemas.microsoft.com/office/powerpoint/2010/main" val="3369892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EA0F5-0EB6-8BA3-2566-DEB47B91C0A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0AA7AE-2F2F-7A42-FBEC-D7475BD1DBC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45E0A4-8FA7-963F-56F6-4DFA5D10D61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F7C246-443F-E6AB-2E5D-C16085A0CAEB}"/>
              </a:ext>
            </a:extLst>
          </p:cNvPr>
          <p:cNvSpPr>
            <a:spLocks noGrp="1"/>
          </p:cNvSpPr>
          <p:nvPr>
            <p:ph type="sldNum" sz="quarter" idx="5"/>
          </p:nvPr>
        </p:nvSpPr>
        <p:spPr/>
        <p:txBody>
          <a:bodyPr/>
          <a:lstStyle/>
          <a:p>
            <a:fld id="{46BABDB4-EC0C-4F9C-B295-B636F927D526}" type="slidenum">
              <a:rPr kumimoji="1" lang="ja-JP" altLang="en-US" smtClean="0"/>
              <a:t>63</a:t>
            </a:fld>
            <a:endParaRPr kumimoji="1" lang="ja-JP" altLang="en-US"/>
          </a:p>
        </p:txBody>
      </p:sp>
    </p:spTree>
    <p:extLst>
      <p:ext uri="{BB962C8B-B14F-4D97-AF65-F5344CB8AC3E}">
        <p14:creationId xmlns:p14="http://schemas.microsoft.com/office/powerpoint/2010/main" val="4117214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BE6A-760A-A022-902F-196494787A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71D4AF9-C70C-618E-D06D-3D2983072AB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AF9B41-5B77-18E9-DBE6-A83665749E2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36D09A1-B63C-42E5-2155-8B769552E421}"/>
              </a:ext>
            </a:extLst>
          </p:cNvPr>
          <p:cNvSpPr>
            <a:spLocks noGrp="1"/>
          </p:cNvSpPr>
          <p:nvPr>
            <p:ph type="sldNum" sz="quarter" idx="5"/>
          </p:nvPr>
        </p:nvSpPr>
        <p:spPr/>
        <p:txBody>
          <a:bodyPr/>
          <a:lstStyle/>
          <a:p>
            <a:fld id="{46BABDB4-EC0C-4F9C-B295-B636F927D526}" type="slidenum">
              <a:rPr kumimoji="1" lang="ja-JP" altLang="en-US" smtClean="0"/>
              <a:t>64</a:t>
            </a:fld>
            <a:endParaRPr kumimoji="1" lang="ja-JP" altLang="en-US"/>
          </a:p>
        </p:txBody>
      </p:sp>
    </p:spTree>
    <p:extLst>
      <p:ext uri="{BB962C8B-B14F-4D97-AF65-F5344CB8AC3E}">
        <p14:creationId xmlns:p14="http://schemas.microsoft.com/office/powerpoint/2010/main" val="4196313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C25D7-4AC5-07B4-6BC2-8E85B45F38D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D0C383-471A-2E40-5F63-2610B2FA9F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15AFA15-94E8-96C2-56D9-FD1C32FAE95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7DC0F94-E188-7EBA-CD76-E77B6599CD9D}"/>
              </a:ext>
            </a:extLst>
          </p:cNvPr>
          <p:cNvSpPr>
            <a:spLocks noGrp="1"/>
          </p:cNvSpPr>
          <p:nvPr>
            <p:ph type="sldNum" sz="quarter" idx="5"/>
          </p:nvPr>
        </p:nvSpPr>
        <p:spPr/>
        <p:txBody>
          <a:bodyPr/>
          <a:lstStyle/>
          <a:p>
            <a:fld id="{46BABDB4-EC0C-4F9C-B295-B636F927D526}" type="slidenum">
              <a:rPr kumimoji="1" lang="ja-JP" altLang="en-US" smtClean="0"/>
              <a:t>65</a:t>
            </a:fld>
            <a:endParaRPr kumimoji="1" lang="ja-JP" altLang="en-US"/>
          </a:p>
        </p:txBody>
      </p:sp>
    </p:spTree>
    <p:extLst>
      <p:ext uri="{BB962C8B-B14F-4D97-AF65-F5344CB8AC3E}">
        <p14:creationId xmlns:p14="http://schemas.microsoft.com/office/powerpoint/2010/main" val="127605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5BAFA-0E86-20A3-A60E-3CAB435442A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132120-0CE1-B13B-F359-F031F6E8C66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44FC100-B600-AAA9-6445-AA209CDA4D3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6E00A8D-6225-E426-257C-38324984953F}"/>
              </a:ext>
            </a:extLst>
          </p:cNvPr>
          <p:cNvSpPr>
            <a:spLocks noGrp="1"/>
          </p:cNvSpPr>
          <p:nvPr>
            <p:ph type="sldNum" sz="quarter" idx="5"/>
          </p:nvPr>
        </p:nvSpPr>
        <p:spPr/>
        <p:txBody>
          <a:bodyPr/>
          <a:lstStyle/>
          <a:p>
            <a:fld id="{46BABDB4-EC0C-4F9C-B295-B636F927D526}" type="slidenum">
              <a:rPr kumimoji="1" lang="ja-JP" altLang="en-US" smtClean="0"/>
              <a:t>66</a:t>
            </a:fld>
            <a:endParaRPr kumimoji="1" lang="ja-JP" altLang="en-US"/>
          </a:p>
        </p:txBody>
      </p:sp>
    </p:spTree>
    <p:extLst>
      <p:ext uri="{BB962C8B-B14F-4D97-AF65-F5344CB8AC3E}">
        <p14:creationId xmlns:p14="http://schemas.microsoft.com/office/powerpoint/2010/main" val="124264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6BABDB4-EC0C-4F9C-B295-B636F927D526}" type="slidenum">
              <a:rPr kumimoji="1" lang="ja-JP" altLang="en-US" smtClean="0"/>
              <a:t>20</a:t>
            </a:fld>
            <a:endParaRPr kumimoji="1" lang="ja-JP" altLang="en-US"/>
          </a:p>
        </p:txBody>
      </p:sp>
    </p:spTree>
    <p:extLst>
      <p:ext uri="{BB962C8B-B14F-4D97-AF65-F5344CB8AC3E}">
        <p14:creationId xmlns:p14="http://schemas.microsoft.com/office/powerpoint/2010/main" val="3964622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6BABDB4-EC0C-4F9C-B295-B636F927D526}" type="slidenum">
              <a:rPr kumimoji="1" lang="ja-JP" altLang="en-US" smtClean="0"/>
              <a:t>30</a:t>
            </a:fld>
            <a:endParaRPr kumimoji="1" lang="ja-JP" altLang="en-US"/>
          </a:p>
        </p:txBody>
      </p:sp>
    </p:spTree>
    <p:extLst>
      <p:ext uri="{BB962C8B-B14F-4D97-AF65-F5344CB8AC3E}">
        <p14:creationId xmlns:p14="http://schemas.microsoft.com/office/powerpoint/2010/main" val="1504735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6BABDB4-EC0C-4F9C-B295-B636F927D526}" type="slidenum">
              <a:rPr kumimoji="1" lang="ja-JP" altLang="en-US" smtClean="0"/>
              <a:t>35</a:t>
            </a:fld>
            <a:endParaRPr kumimoji="1" lang="ja-JP" altLang="en-US"/>
          </a:p>
        </p:txBody>
      </p:sp>
    </p:spTree>
    <p:extLst>
      <p:ext uri="{BB962C8B-B14F-4D97-AF65-F5344CB8AC3E}">
        <p14:creationId xmlns:p14="http://schemas.microsoft.com/office/powerpoint/2010/main" val="2119657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6BABDB4-EC0C-4F9C-B295-B636F927D526}" type="slidenum">
              <a:rPr kumimoji="1" lang="ja-JP" altLang="en-US" smtClean="0"/>
              <a:t>38</a:t>
            </a:fld>
            <a:endParaRPr kumimoji="1" lang="ja-JP" altLang="en-US"/>
          </a:p>
        </p:txBody>
      </p:sp>
    </p:spTree>
    <p:extLst>
      <p:ext uri="{BB962C8B-B14F-4D97-AF65-F5344CB8AC3E}">
        <p14:creationId xmlns:p14="http://schemas.microsoft.com/office/powerpoint/2010/main" val="70475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79A74-CA73-D412-EF11-9F18B5D6BD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953634-CDB6-5ADB-7091-F9B8B3E8A24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C29F5CA-B307-85E8-CBD4-70611A1A8F7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1177EFC-09D9-9DFA-DB69-F70CFA00D68C}"/>
              </a:ext>
            </a:extLst>
          </p:cNvPr>
          <p:cNvSpPr>
            <a:spLocks noGrp="1"/>
          </p:cNvSpPr>
          <p:nvPr>
            <p:ph type="sldNum" sz="quarter" idx="5"/>
          </p:nvPr>
        </p:nvSpPr>
        <p:spPr/>
        <p:txBody>
          <a:bodyPr/>
          <a:lstStyle/>
          <a:p>
            <a:fld id="{46BABDB4-EC0C-4F9C-B295-B636F927D526}" type="slidenum">
              <a:rPr kumimoji="1" lang="ja-JP" altLang="en-US" smtClean="0"/>
              <a:t>39</a:t>
            </a:fld>
            <a:endParaRPr kumimoji="1" lang="ja-JP" altLang="en-US"/>
          </a:p>
        </p:txBody>
      </p:sp>
    </p:spTree>
    <p:extLst>
      <p:ext uri="{BB962C8B-B14F-4D97-AF65-F5344CB8AC3E}">
        <p14:creationId xmlns:p14="http://schemas.microsoft.com/office/powerpoint/2010/main" val="3500593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54B25-FA64-DD42-2303-8DEB098C5D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578289-47C0-6B5F-C44C-15F5698ED1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D8891A4-C5F4-5902-01DF-5E6A8104882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14ECD4E-0B6B-D83E-081A-98D1E233D2B4}"/>
              </a:ext>
            </a:extLst>
          </p:cNvPr>
          <p:cNvSpPr>
            <a:spLocks noGrp="1"/>
          </p:cNvSpPr>
          <p:nvPr>
            <p:ph type="sldNum" sz="quarter" idx="5"/>
          </p:nvPr>
        </p:nvSpPr>
        <p:spPr/>
        <p:txBody>
          <a:bodyPr/>
          <a:lstStyle/>
          <a:p>
            <a:fld id="{46BABDB4-EC0C-4F9C-B295-B636F927D526}" type="slidenum">
              <a:rPr kumimoji="1" lang="ja-JP" altLang="en-US" smtClean="0"/>
              <a:t>40</a:t>
            </a:fld>
            <a:endParaRPr kumimoji="1" lang="ja-JP" altLang="en-US"/>
          </a:p>
        </p:txBody>
      </p:sp>
    </p:spTree>
    <p:extLst>
      <p:ext uri="{BB962C8B-B14F-4D97-AF65-F5344CB8AC3E}">
        <p14:creationId xmlns:p14="http://schemas.microsoft.com/office/powerpoint/2010/main" val="820597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F07F7-5034-82E1-4468-F3CBA97865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C6FD29-0096-F785-0CF3-B7D3EC82B23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E284327-D406-6D47-4E98-CA17BB90B19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CAA8415-00DE-A5A6-C5F4-69EE8D49AEC2}"/>
              </a:ext>
            </a:extLst>
          </p:cNvPr>
          <p:cNvSpPr>
            <a:spLocks noGrp="1"/>
          </p:cNvSpPr>
          <p:nvPr>
            <p:ph type="sldNum" sz="quarter" idx="5"/>
          </p:nvPr>
        </p:nvSpPr>
        <p:spPr/>
        <p:txBody>
          <a:bodyPr/>
          <a:lstStyle/>
          <a:p>
            <a:fld id="{46BABDB4-EC0C-4F9C-B295-B636F927D526}" type="slidenum">
              <a:rPr kumimoji="1" lang="ja-JP" altLang="en-US" smtClean="0"/>
              <a:t>41</a:t>
            </a:fld>
            <a:endParaRPr kumimoji="1" lang="ja-JP" altLang="en-US"/>
          </a:p>
        </p:txBody>
      </p:sp>
    </p:spTree>
    <p:extLst>
      <p:ext uri="{BB962C8B-B14F-4D97-AF65-F5344CB8AC3E}">
        <p14:creationId xmlns:p14="http://schemas.microsoft.com/office/powerpoint/2010/main" val="3122899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D117CC-9FAD-4253-8A87-193B34279670}"/>
              </a:ext>
            </a:extLst>
          </p:cNvPr>
          <p:cNvSpPr>
            <a:spLocks noGrp="1"/>
          </p:cNvSpPr>
          <p:nvPr>
            <p:ph type="ctrTitle"/>
          </p:nvPr>
        </p:nvSpPr>
        <p:spPr>
          <a:xfrm>
            <a:off x="755197" y="1268072"/>
            <a:ext cx="7633607" cy="2387600"/>
          </a:xfrm>
        </p:spPr>
        <p:txBody>
          <a:bodyPr anchor="b"/>
          <a:lstStyle>
            <a:lvl1pPr algn="ctr">
              <a:defRPr sz="4500" baseline="0">
                <a:latin typeface="Open Sans" panose="020B0606030504020204" pitchFamily="34" charset="0"/>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C797F485-D10F-4CA8-8059-CE1750F9646B}"/>
              </a:ext>
            </a:extLst>
          </p:cNvPr>
          <p:cNvSpPr>
            <a:spLocks noGrp="1"/>
          </p:cNvSpPr>
          <p:nvPr>
            <p:ph type="subTitle" idx="1"/>
          </p:nvPr>
        </p:nvSpPr>
        <p:spPr>
          <a:xfrm>
            <a:off x="1142998" y="3870000"/>
            <a:ext cx="6858000" cy="1655762"/>
          </a:xfrm>
        </p:spPr>
        <p:txBody>
          <a:bodyPr/>
          <a:lstStyle>
            <a:lvl1pPr marL="0" indent="0" algn="ctr">
              <a:buNone/>
              <a:defRPr sz="1800" baseline="0">
                <a:latin typeface="Open Sans" panose="020B0606030504020204" pitchFamily="34" charset="0"/>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dirty="0"/>
              <a:t>マスター サブタイトルの書式設定</a:t>
            </a:r>
          </a:p>
        </p:txBody>
      </p:sp>
      <p:sp>
        <p:nvSpPr>
          <p:cNvPr id="6" name="正方形/長方形 5">
            <a:extLst>
              <a:ext uri="{FF2B5EF4-FFF2-40B4-BE49-F238E27FC236}">
                <a16:creationId xmlns:a16="http://schemas.microsoft.com/office/drawing/2014/main" id="{B36B27BA-0B04-EDC8-D984-45C0A424D262}"/>
              </a:ext>
            </a:extLst>
          </p:cNvPr>
          <p:cNvSpPr/>
          <p:nvPr userDrawn="1"/>
        </p:nvSpPr>
        <p:spPr>
          <a:xfrm flipV="1">
            <a:off x="755195" y="3648799"/>
            <a:ext cx="7633607"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正方形/長方形 7">
            <a:extLst>
              <a:ext uri="{FF2B5EF4-FFF2-40B4-BE49-F238E27FC236}">
                <a16:creationId xmlns:a16="http://schemas.microsoft.com/office/drawing/2014/main" id="{83D2517B-4DA4-FF00-E69B-EA4FE906DCB5}"/>
              </a:ext>
            </a:extLst>
          </p:cNvPr>
          <p:cNvSpPr/>
          <p:nvPr userDrawn="1"/>
        </p:nvSpPr>
        <p:spPr>
          <a:xfrm flipV="1">
            <a:off x="755195" y="3694518"/>
            <a:ext cx="7633607"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593658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7D1007D-27BE-4763-B047-AC17EBCBB604}"/>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B340B9A-3F57-4156-A08B-FC18920CEF4D}"/>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070A10-DD6C-4590-BFA4-3B1E2EABEB90}"/>
              </a:ext>
            </a:extLst>
          </p:cNvPr>
          <p:cNvSpPr>
            <a:spLocks noGrp="1"/>
          </p:cNvSpPr>
          <p:nvPr>
            <p:ph type="dt" sz="half" idx="10"/>
          </p:nvPr>
        </p:nvSpPr>
        <p:spPr>
          <a:xfrm>
            <a:off x="628650" y="6259282"/>
            <a:ext cx="2057401" cy="598714"/>
          </a:xfrm>
          <a:prstGeom prst="rect">
            <a:avLst/>
          </a:prstGeom>
        </p:spPr>
        <p:txBody>
          <a:bodyPr/>
          <a:lstStyle/>
          <a:p>
            <a:fld id="{E8CAF464-15F3-4BB4-BD7F-4E96634389B9}" type="datetime1">
              <a:rPr kumimoji="1" lang="ja-JP" altLang="en-US" smtClean="0"/>
              <a:t>2024/10/25</a:t>
            </a:fld>
            <a:endParaRPr kumimoji="1" lang="ja-JP" altLang="en-US"/>
          </a:p>
        </p:txBody>
      </p:sp>
      <p:sp>
        <p:nvSpPr>
          <p:cNvPr id="5" name="フッター プレースホルダー 4">
            <a:extLst>
              <a:ext uri="{FF2B5EF4-FFF2-40B4-BE49-F238E27FC236}">
                <a16:creationId xmlns:a16="http://schemas.microsoft.com/office/drawing/2014/main" id="{8CE13EE8-D346-41AE-8F04-C2FAAABA99B9}"/>
              </a:ext>
            </a:extLst>
          </p:cNvPr>
          <p:cNvSpPr>
            <a:spLocks noGrp="1"/>
          </p:cNvSpPr>
          <p:nvPr>
            <p:ph type="ftr" sz="quarter" idx="11"/>
          </p:nvPr>
        </p:nvSpPr>
        <p:spPr>
          <a:xfrm>
            <a:off x="2686050" y="6259286"/>
            <a:ext cx="3771900" cy="598714"/>
          </a:xfrm>
          <a:prstGeom prst="rect">
            <a:avLst/>
          </a:prstGeom>
        </p:spPr>
        <p:txBody>
          <a:bodyPr/>
          <a:lstStyle/>
          <a:p>
            <a:r>
              <a:rPr kumimoji="1" lang="ja-JP" altLang="en-US"/>
              <a:t>創造工学研修</a:t>
            </a:r>
          </a:p>
        </p:txBody>
      </p:sp>
      <p:sp>
        <p:nvSpPr>
          <p:cNvPr id="6" name="スライド番号プレースホルダー 5">
            <a:extLst>
              <a:ext uri="{FF2B5EF4-FFF2-40B4-BE49-F238E27FC236}">
                <a16:creationId xmlns:a16="http://schemas.microsoft.com/office/drawing/2014/main" id="{3A8A541C-F917-4F3A-92C9-4F0864B6F6D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950857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88AC0B-1BD3-406D-92FF-3E006C5ED6A5}"/>
              </a:ext>
            </a:extLst>
          </p:cNvPr>
          <p:cNvSpPr>
            <a:spLocks noGrp="1"/>
          </p:cNvSpPr>
          <p:nvPr>
            <p:ph type="title"/>
          </p:nvPr>
        </p:nvSpPr>
        <p:spPr>
          <a:xfrm>
            <a:off x="259195" y="136526"/>
            <a:ext cx="8625610" cy="913691"/>
          </a:xfrm>
        </p:spPr>
        <p:txBody>
          <a:bodyPr/>
          <a:lstStyle>
            <a:lvl1pPr algn="l">
              <a:defRPr baseline="0">
                <a:latin typeface="Open Sans" panose="020B0606030504020204" pitchFamily="34" charset="0"/>
                <a:cs typeface="Arial" panose="020B0604020202020204" pitchFamily="34" charset="0"/>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CC435DD3-284C-458C-BD74-0FE1EA35DE0C}"/>
              </a:ext>
            </a:extLst>
          </p:cNvPr>
          <p:cNvSpPr>
            <a:spLocks noGrp="1"/>
          </p:cNvSpPr>
          <p:nvPr>
            <p:ph idx="1"/>
          </p:nvPr>
        </p:nvSpPr>
        <p:spPr>
          <a:xfrm>
            <a:off x="259195" y="1099789"/>
            <a:ext cx="8625610" cy="5482165"/>
          </a:xfrm>
        </p:spPr>
        <p:txBody>
          <a:bodyPr/>
          <a:lstStyle>
            <a:lvl1pPr>
              <a:defRPr baseline="0">
                <a:latin typeface="Times New Roman" panose="02020603050405020304" pitchFamily="18" charset="0"/>
                <a:cs typeface="Arial" panose="020B0604020202020204" pitchFamily="34" charset="0"/>
              </a:defRPr>
            </a:lvl1pPr>
            <a:lvl2pPr>
              <a:defRPr baseline="0">
                <a:latin typeface="Times New Roman" panose="02020603050405020304" pitchFamily="18" charset="0"/>
                <a:cs typeface="Arial" panose="020B0604020202020204" pitchFamily="34" charset="0"/>
              </a:defRPr>
            </a:lvl2pPr>
            <a:lvl3pPr>
              <a:defRPr baseline="0">
                <a:latin typeface="Times New Roman" panose="02020603050405020304" pitchFamily="18" charset="0"/>
                <a:cs typeface="Arial" panose="020B0604020202020204" pitchFamily="34" charset="0"/>
              </a:defRPr>
            </a:lvl3pPr>
            <a:lvl4pPr>
              <a:defRPr baseline="0">
                <a:latin typeface="Times New Roman" panose="02020603050405020304" pitchFamily="18" charset="0"/>
                <a:cs typeface="Arial" panose="020B0604020202020204" pitchFamily="34" charset="0"/>
              </a:defRPr>
            </a:lvl4pPr>
            <a:lvl5pPr>
              <a:defRPr baseline="0">
                <a:latin typeface="Times New Roman" panose="02020603050405020304" pitchFamily="18" charset="0"/>
                <a:cs typeface="Arial" panose="020B0604020202020204" pitchFamily="34"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正方形/長方形 3">
            <a:extLst>
              <a:ext uri="{FF2B5EF4-FFF2-40B4-BE49-F238E27FC236}">
                <a16:creationId xmlns:a16="http://schemas.microsoft.com/office/drawing/2014/main" id="{CEDD23F4-2C59-05B1-021C-D394EA745D61}"/>
              </a:ext>
            </a:extLst>
          </p:cNvPr>
          <p:cNvSpPr/>
          <p:nvPr userDrawn="1"/>
        </p:nvSpPr>
        <p:spPr>
          <a:xfrm flipV="1">
            <a:off x="259195" y="826036"/>
            <a:ext cx="7932305"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正方形/長方形 4">
            <a:extLst>
              <a:ext uri="{FF2B5EF4-FFF2-40B4-BE49-F238E27FC236}">
                <a16:creationId xmlns:a16="http://schemas.microsoft.com/office/drawing/2014/main" id="{C3836BD1-894A-73D3-A279-35B28126DD4D}"/>
              </a:ext>
            </a:extLst>
          </p:cNvPr>
          <p:cNvSpPr/>
          <p:nvPr userDrawn="1"/>
        </p:nvSpPr>
        <p:spPr>
          <a:xfrm flipV="1">
            <a:off x="259195" y="872912"/>
            <a:ext cx="8214245"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スライド番号プレースホルダー 5">
            <a:extLst>
              <a:ext uri="{FF2B5EF4-FFF2-40B4-BE49-F238E27FC236}">
                <a16:creationId xmlns:a16="http://schemas.microsoft.com/office/drawing/2014/main" id="{EAEBB48A-6294-F701-553B-1B2D60A5D112}"/>
              </a:ext>
            </a:extLst>
          </p:cNvPr>
          <p:cNvSpPr txBox="1">
            <a:spLocks/>
          </p:cNvSpPr>
          <p:nvPr userDrawn="1"/>
        </p:nvSpPr>
        <p:spPr>
          <a:xfrm>
            <a:off x="8191500" y="597631"/>
            <a:ext cx="567043" cy="25786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F09BC8-770C-4BFA-AEB0-39BA5C0771DD}" type="slidenum">
              <a:rPr kumimoji="1" lang="ja-JP" altLang="en-US" smtClean="0"/>
              <a:pPr/>
              <a:t>‹#›</a:t>
            </a:fld>
            <a:endParaRPr kumimoji="1" lang="ja-JP" altLang="en-US" dirty="0"/>
          </a:p>
        </p:txBody>
      </p:sp>
    </p:spTree>
    <p:extLst>
      <p:ext uri="{BB962C8B-B14F-4D97-AF65-F5344CB8AC3E}">
        <p14:creationId xmlns:p14="http://schemas.microsoft.com/office/powerpoint/2010/main" val="1581369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9A7A54-91EA-46FB-8EF7-68E7ECAF0FB7}"/>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DA5D9C-6893-4D93-9FF6-561E0D4D7EF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042737C-0E05-4D0A-AFD2-67FA9113BD12}"/>
              </a:ext>
            </a:extLst>
          </p:cNvPr>
          <p:cNvSpPr>
            <a:spLocks noGrp="1"/>
          </p:cNvSpPr>
          <p:nvPr>
            <p:ph type="dt" sz="half" idx="10"/>
          </p:nvPr>
        </p:nvSpPr>
        <p:spPr>
          <a:xfrm>
            <a:off x="628650" y="6259282"/>
            <a:ext cx="2057401" cy="598714"/>
          </a:xfrm>
          <a:prstGeom prst="rect">
            <a:avLst/>
          </a:prstGeom>
        </p:spPr>
        <p:txBody>
          <a:bodyPr/>
          <a:lstStyle/>
          <a:p>
            <a:fld id="{B4C738A0-993E-4FF2-A9D3-F8A25E5BED3D}" type="datetime1">
              <a:rPr kumimoji="1" lang="ja-JP" altLang="en-US" smtClean="0"/>
              <a:t>2024/10/25</a:t>
            </a:fld>
            <a:endParaRPr kumimoji="1" lang="ja-JP" altLang="en-US"/>
          </a:p>
        </p:txBody>
      </p:sp>
      <p:sp>
        <p:nvSpPr>
          <p:cNvPr id="6" name="スライド番号プレースホルダー 5">
            <a:extLst>
              <a:ext uri="{FF2B5EF4-FFF2-40B4-BE49-F238E27FC236}">
                <a16:creationId xmlns:a16="http://schemas.microsoft.com/office/drawing/2014/main" id="{6CE5CA05-B1E7-46E2-9425-46AB88010EE7}"/>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96370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9B2EC-19B3-41D8-B63F-F310AEF3671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A15F29-5846-4907-8C9B-39AC00572A9C}"/>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C0005AF-9B3D-498A-808E-DFE640D059B6}"/>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E03171C-E940-4758-B3A3-2D912DFA57D0}"/>
              </a:ext>
            </a:extLst>
          </p:cNvPr>
          <p:cNvSpPr>
            <a:spLocks noGrp="1"/>
          </p:cNvSpPr>
          <p:nvPr>
            <p:ph type="dt" sz="half" idx="10"/>
          </p:nvPr>
        </p:nvSpPr>
        <p:spPr>
          <a:xfrm>
            <a:off x="628650" y="6259282"/>
            <a:ext cx="2057401" cy="598714"/>
          </a:xfrm>
          <a:prstGeom prst="rect">
            <a:avLst/>
          </a:prstGeom>
        </p:spPr>
        <p:txBody>
          <a:bodyPr/>
          <a:lstStyle/>
          <a:p>
            <a:fld id="{6F43E0D6-D44E-4BB9-A41C-4EBA4BB1D0AA}" type="datetime1">
              <a:rPr kumimoji="1" lang="ja-JP" altLang="en-US" smtClean="0"/>
              <a:t>2024/10/25</a:t>
            </a:fld>
            <a:endParaRPr kumimoji="1" lang="ja-JP" altLang="en-US"/>
          </a:p>
        </p:txBody>
      </p:sp>
      <p:sp>
        <p:nvSpPr>
          <p:cNvPr id="7" name="スライド番号プレースホルダー 6">
            <a:extLst>
              <a:ext uri="{FF2B5EF4-FFF2-40B4-BE49-F238E27FC236}">
                <a16:creationId xmlns:a16="http://schemas.microsoft.com/office/drawing/2014/main" id="{C88E84CD-070F-42B8-A7DA-56F093293E3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67219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C3C29-E626-4163-9584-3587BE12965E}"/>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4A832E-550D-44CC-A53B-79C4B041ABF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0423D25-F8EE-4B40-BF60-C68596026CE5}"/>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3E0153C-8EC1-409E-8A1F-66F05EACBD5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5A84956-7DB6-4454-B794-A0DB2B324B6F}"/>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B236321-C443-411A-BC5D-E57C1C82609C}"/>
              </a:ext>
            </a:extLst>
          </p:cNvPr>
          <p:cNvSpPr>
            <a:spLocks noGrp="1"/>
          </p:cNvSpPr>
          <p:nvPr>
            <p:ph type="dt" sz="half" idx="10"/>
          </p:nvPr>
        </p:nvSpPr>
        <p:spPr>
          <a:xfrm>
            <a:off x="628650" y="6259282"/>
            <a:ext cx="2057401" cy="598714"/>
          </a:xfrm>
          <a:prstGeom prst="rect">
            <a:avLst/>
          </a:prstGeom>
        </p:spPr>
        <p:txBody>
          <a:bodyPr/>
          <a:lstStyle/>
          <a:p>
            <a:fld id="{80FBE12C-66DD-425F-87DA-45FA71D4B14C}" type="datetime1">
              <a:rPr kumimoji="1" lang="ja-JP" altLang="en-US" smtClean="0"/>
              <a:t>2024/10/25</a:t>
            </a:fld>
            <a:endParaRPr kumimoji="1" lang="ja-JP" altLang="en-US"/>
          </a:p>
        </p:txBody>
      </p:sp>
      <p:sp>
        <p:nvSpPr>
          <p:cNvPr id="9" name="スライド番号プレースホルダー 8">
            <a:extLst>
              <a:ext uri="{FF2B5EF4-FFF2-40B4-BE49-F238E27FC236}">
                <a16:creationId xmlns:a16="http://schemas.microsoft.com/office/drawing/2014/main" id="{D0F2E751-881B-4697-9682-AE3B29000BA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13129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BE8A43-5846-4634-9FCB-5345B9B7C3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EB6FB81-0708-4180-B44E-A2C8FA0CDB60}"/>
              </a:ext>
            </a:extLst>
          </p:cNvPr>
          <p:cNvSpPr>
            <a:spLocks noGrp="1"/>
          </p:cNvSpPr>
          <p:nvPr>
            <p:ph type="dt" sz="half" idx="10"/>
          </p:nvPr>
        </p:nvSpPr>
        <p:spPr>
          <a:xfrm>
            <a:off x="628650" y="6259282"/>
            <a:ext cx="2057401" cy="598714"/>
          </a:xfrm>
          <a:prstGeom prst="rect">
            <a:avLst/>
          </a:prstGeom>
        </p:spPr>
        <p:txBody>
          <a:bodyPr/>
          <a:lstStyle/>
          <a:p>
            <a:fld id="{5D337AB5-68CF-4C9A-84F0-CEB8B3F3804F}" type="datetime1">
              <a:rPr kumimoji="1" lang="ja-JP" altLang="en-US" smtClean="0"/>
              <a:t>2024/10/25</a:t>
            </a:fld>
            <a:endParaRPr kumimoji="1" lang="ja-JP" altLang="en-US"/>
          </a:p>
        </p:txBody>
      </p:sp>
      <p:sp>
        <p:nvSpPr>
          <p:cNvPr id="5" name="スライド番号プレースホルダー 4">
            <a:extLst>
              <a:ext uri="{FF2B5EF4-FFF2-40B4-BE49-F238E27FC236}">
                <a16:creationId xmlns:a16="http://schemas.microsoft.com/office/drawing/2014/main" id="{EC75E6B7-A5AB-4945-8EE9-4EB6DB6EB38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767899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F64AF32-2D00-47D2-B6B0-F9F4AE9FE053}"/>
              </a:ext>
            </a:extLst>
          </p:cNvPr>
          <p:cNvSpPr>
            <a:spLocks noGrp="1"/>
          </p:cNvSpPr>
          <p:nvPr>
            <p:ph type="dt" sz="half" idx="10"/>
          </p:nvPr>
        </p:nvSpPr>
        <p:spPr>
          <a:xfrm>
            <a:off x="628650" y="6259282"/>
            <a:ext cx="2057401" cy="598714"/>
          </a:xfrm>
          <a:prstGeom prst="rect">
            <a:avLst/>
          </a:prstGeom>
        </p:spPr>
        <p:txBody>
          <a:bodyPr/>
          <a:lstStyle/>
          <a:p>
            <a:fld id="{0224F364-07F3-46C8-84AA-302D169C9924}" type="datetime1">
              <a:rPr kumimoji="1" lang="ja-JP" altLang="en-US" smtClean="0"/>
              <a:t>2024/10/25</a:t>
            </a:fld>
            <a:endParaRPr kumimoji="1" lang="ja-JP" altLang="en-US"/>
          </a:p>
        </p:txBody>
      </p:sp>
      <p:sp>
        <p:nvSpPr>
          <p:cNvPr id="4" name="スライド番号プレースホルダー 3">
            <a:extLst>
              <a:ext uri="{FF2B5EF4-FFF2-40B4-BE49-F238E27FC236}">
                <a16:creationId xmlns:a16="http://schemas.microsoft.com/office/drawing/2014/main" id="{60CD6054-5A98-4BEC-8E49-6129320F8DFE}"/>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073039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DEA86-5B2C-4D23-A9B9-BCCA80BDF250}"/>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C578B5-9D30-42D0-93DF-F4B15327470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014D973-AE20-488A-8815-122C20B6341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ECBC66-222B-47E0-B522-158903D77CEA}"/>
              </a:ext>
            </a:extLst>
          </p:cNvPr>
          <p:cNvSpPr>
            <a:spLocks noGrp="1"/>
          </p:cNvSpPr>
          <p:nvPr>
            <p:ph type="dt" sz="half" idx="10"/>
          </p:nvPr>
        </p:nvSpPr>
        <p:spPr>
          <a:xfrm>
            <a:off x="628650" y="6259282"/>
            <a:ext cx="2057401" cy="598714"/>
          </a:xfrm>
          <a:prstGeom prst="rect">
            <a:avLst/>
          </a:prstGeom>
        </p:spPr>
        <p:txBody>
          <a:bodyPr/>
          <a:lstStyle/>
          <a:p>
            <a:fld id="{C98F773C-6196-4130-BAF3-BF8645CB42FA}" type="datetime1">
              <a:rPr kumimoji="1" lang="ja-JP" altLang="en-US" smtClean="0"/>
              <a:t>2024/10/25</a:t>
            </a:fld>
            <a:endParaRPr kumimoji="1" lang="ja-JP" altLang="en-US"/>
          </a:p>
        </p:txBody>
      </p:sp>
      <p:sp>
        <p:nvSpPr>
          <p:cNvPr id="7" name="スライド番号プレースホルダー 6">
            <a:extLst>
              <a:ext uri="{FF2B5EF4-FFF2-40B4-BE49-F238E27FC236}">
                <a16:creationId xmlns:a16="http://schemas.microsoft.com/office/drawing/2014/main" id="{8817A949-BA18-4BA7-B73C-A34B51078334}"/>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920255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1257D-5CA0-4A85-90F6-0C3ADA0DC917}"/>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AB7C8D4-0BCB-4580-8536-E0FA48D0F43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6BFF5E01-5B7C-46C3-A422-C69349538CC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D1144B-B59B-4016-8310-380020CB190C}"/>
              </a:ext>
            </a:extLst>
          </p:cNvPr>
          <p:cNvSpPr>
            <a:spLocks noGrp="1"/>
          </p:cNvSpPr>
          <p:nvPr>
            <p:ph type="dt" sz="half" idx="10"/>
          </p:nvPr>
        </p:nvSpPr>
        <p:spPr>
          <a:xfrm>
            <a:off x="628650" y="6259282"/>
            <a:ext cx="2057401" cy="598714"/>
          </a:xfrm>
          <a:prstGeom prst="rect">
            <a:avLst/>
          </a:prstGeom>
        </p:spPr>
        <p:txBody>
          <a:bodyPr/>
          <a:lstStyle/>
          <a:p>
            <a:fld id="{E4883AD5-0DE6-4DC7-9375-A23AA371A5C4}" type="datetime1">
              <a:rPr kumimoji="1" lang="ja-JP" altLang="en-US" smtClean="0"/>
              <a:t>2024/10/25</a:t>
            </a:fld>
            <a:endParaRPr kumimoji="1" lang="ja-JP" altLang="en-US"/>
          </a:p>
        </p:txBody>
      </p:sp>
      <p:sp>
        <p:nvSpPr>
          <p:cNvPr id="7" name="スライド番号プレースホルダー 6">
            <a:extLst>
              <a:ext uri="{FF2B5EF4-FFF2-40B4-BE49-F238E27FC236}">
                <a16:creationId xmlns:a16="http://schemas.microsoft.com/office/drawing/2014/main" id="{1D558B42-0200-4DC8-81BC-6DCCEB82EA30}"/>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3209732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C38AFD6-98D0-4B26-96BE-5C93F1008004}"/>
              </a:ext>
            </a:extLst>
          </p:cNvPr>
          <p:cNvSpPr>
            <a:spLocks noGrp="1"/>
          </p:cNvSpPr>
          <p:nvPr>
            <p:ph type="title"/>
          </p:nvPr>
        </p:nvSpPr>
        <p:spPr>
          <a:xfrm>
            <a:off x="628650" y="136526"/>
            <a:ext cx="7886700" cy="1257066"/>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7E9D999E-5C19-4FF0-978C-6E64796D4239}"/>
              </a:ext>
            </a:extLst>
          </p:cNvPr>
          <p:cNvSpPr>
            <a:spLocks noGrp="1"/>
          </p:cNvSpPr>
          <p:nvPr>
            <p:ph type="body" idx="1"/>
          </p:nvPr>
        </p:nvSpPr>
        <p:spPr>
          <a:xfrm>
            <a:off x="628650" y="1825625"/>
            <a:ext cx="7886700" cy="4267300"/>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86170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dt="0"/>
  <p:txStyles>
    <p:titleStyle>
      <a:lvl1pPr algn="ctr" defTabSz="685800" rtl="0" eaLnBrk="1" latinLnBrk="0" hangingPunct="1">
        <a:lnSpc>
          <a:spcPct val="90000"/>
        </a:lnSpc>
        <a:spcBef>
          <a:spcPct val="0"/>
        </a:spcBef>
        <a:buNone/>
        <a:defRPr kumimoji="1" sz="3300" b="0" kern="1200" baseline="0">
          <a:solidFill>
            <a:schemeClr val="tx1"/>
          </a:solidFill>
          <a:latin typeface="Times New Roman" panose="02020603050405020304" pitchFamily="18" charset="0"/>
          <a:ea typeface="ＭＳ Ｐゴシック" panose="020B060007020508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1800" kern="1200">
          <a:solidFill>
            <a:schemeClr val="tx1"/>
          </a:solidFill>
          <a:latin typeface="+mn-lt"/>
          <a:ea typeface="ＭＳ Ｐゴシック" panose="020B060007020508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400" kern="1200">
          <a:solidFill>
            <a:schemeClr val="tx1"/>
          </a:solidFill>
          <a:latin typeface="+mn-lt"/>
          <a:ea typeface="ＭＳ Ｐゴシック" panose="020B060007020508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200" kern="1200">
          <a:solidFill>
            <a:schemeClr val="tx1"/>
          </a:solidFill>
          <a:latin typeface="+mn-lt"/>
          <a:ea typeface="ＭＳ Ｐゴシック" panose="020B060007020508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Name_bind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EC39E1-A805-90D3-DF84-C0F9165178FE}"/>
              </a:ext>
            </a:extLst>
          </p:cNvPr>
          <p:cNvSpPr>
            <a:spLocks noGrp="1"/>
          </p:cNvSpPr>
          <p:nvPr>
            <p:ph type="ctrTitle"/>
          </p:nvPr>
        </p:nvSpPr>
        <p:spPr/>
        <p:txBody>
          <a:bodyPr/>
          <a:lstStyle/>
          <a:p>
            <a:r>
              <a:rPr kumimoji="1" lang="en-US" altLang="ja-JP" dirty="0"/>
              <a:t>TAPL  13. References</a:t>
            </a:r>
            <a:endParaRPr kumimoji="1" lang="ja-JP" altLang="en-US" dirty="0"/>
          </a:p>
        </p:txBody>
      </p:sp>
      <p:sp>
        <p:nvSpPr>
          <p:cNvPr id="3" name="字幕 2">
            <a:extLst>
              <a:ext uri="{FF2B5EF4-FFF2-40B4-BE49-F238E27FC236}">
                <a16:creationId xmlns:a16="http://schemas.microsoft.com/office/drawing/2014/main" id="{44637F89-13A3-5551-DD93-D2F14C8B03E9}"/>
              </a:ext>
            </a:extLst>
          </p:cNvPr>
          <p:cNvSpPr>
            <a:spLocks noGrp="1"/>
          </p:cNvSpPr>
          <p:nvPr>
            <p:ph type="subTitle" idx="1"/>
          </p:nvPr>
        </p:nvSpPr>
        <p:spPr/>
        <p:txBody>
          <a:bodyPr/>
          <a:lstStyle/>
          <a:p>
            <a:r>
              <a:rPr kumimoji="1" lang="ja-JP" altLang="en-US" dirty="0"/>
              <a:t>住井・松田研究室　三上　陽向</a:t>
            </a:r>
          </a:p>
        </p:txBody>
      </p:sp>
    </p:spTree>
    <p:extLst>
      <p:ext uri="{BB962C8B-B14F-4D97-AF65-F5344CB8AC3E}">
        <p14:creationId xmlns:p14="http://schemas.microsoft.com/office/powerpoint/2010/main" val="137525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5DB4A-DE7D-D1EB-8E6A-3381F214E374}"/>
              </a:ext>
            </a:extLst>
          </p:cNvPr>
          <p:cNvSpPr>
            <a:spLocks noGrp="1"/>
          </p:cNvSpPr>
          <p:nvPr>
            <p:ph type="title"/>
          </p:nvPr>
        </p:nvSpPr>
        <p:spPr/>
        <p:txBody>
          <a:bodyPr>
            <a:normAutofit/>
          </a:bodyPr>
          <a:lstStyle/>
          <a:p>
            <a:r>
              <a:rPr kumimoji="1" lang="en-US" altLang="ja-JP" dirty="0"/>
              <a:t>13.1 Intro. – Ref. to Compound Types</a:t>
            </a:r>
            <a:endParaRPr kumimoji="1" lang="ja-JP" altLang="en-US" dirty="0"/>
          </a:p>
        </p:txBody>
      </p:sp>
      <p:sp>
        <p:nvSpPr>
          <p:cNvPr id="3" name="コンテンツ プレースホルダー 2">
            <a:extLst>
              <a:ext uri="{FF2B5EF4-FFF2-40B4-BE49-F238E27FC236}">
                <a16:creationId xmlns:a16="http://schemas.microsoft.com/office/drawing/2014/main" id="{375B5554-9BDC-0441-C004-4A3F6E232DA3}"/>
              </a:ext>
            </a:extLst>
          </p:cNvPr>
          <p:cNvSpPr>
            <a:spLocks noGrp="1"/>
          </p:cNvSpPr>
          <p:nvPr>
            <p:ph idx="1"/>
          </p:nvPr>
        </p:nvSpPr>
        <p:spPr>
          <a:xfrm>
            <a:off x="259195" y="1099789"/>
            <a:ext cx="8625610" cy="5758211"/>
          </a:xfrm>
        </p:spPr>
        <p:txBody>
          <a:bodyPr>
            <a:normAutofit/>
          </a:bodyPr>
          <a:lstStyle/>
          <a:p>
            <a:pPr marL="0" indent="0">
              <a:buNone/>
            </a:pPr>
            <a:r>
              <a:rPr kumimoji="1" lang="ja-JP" altLang="en-US" dirty="0"/>
              <a:t>複合型 </a:t>
            </a:r>
            <a:r>
              <a:rPr kumimoji="1" lang="en-US" altLang="ja-JP" dirty="0"/>
              <a:t>(Compound Types) </a:t>
            </a:r>
            <a:r>
              <a:rPr kumimoji="1" lang="ja-JP" altLang="en-US" dirty="0"/>
              <a:t>の参照</a:t>
            </a:r>
            <a:endParaRPr kumimoji="1" lang="en-US" altLang="ja-JP" dirty="0"/>
          </a:p>
          <a:p>
            <a:pPr marL="0" indent="0">
              <a:buNone/>
            </a:pPr>
            <a:r>
              <a:rPr lang="en-US" altLang="ja-JP" dirty="0"/>
              <a:t>	</a:t>
            </a:r>
            <a:r>
              <a:rPr lang="ja-JP" altLang="en-US" dirty="0"/>
              <a:t>参照セルにはいかなる型の値 </a:t>
            </a:r>
            <a:r>
              <a:rPr lang="en-US" altLang="ja-JP" dirty="0"/>
              <a:t>(</a:t>
            </a:r>
            <a:r>
              <a:rPr lang="ja-JP" altLang="en-US" dirty="0"/>
              <a:t>関数を含む</a:t>
            </a:r>
            <a:r>
              <a:rPr lang="en-US" altLang="ja-JP" dirty="0"/>
              <a:t>) </a:t>
            </a:r>
            <a:r>
              <a:rPr lang="ja-JP" altLang="en-US" dirty="0"/>
              <a:t>を格納することもできる．</a:t>
            </a:r>
            <a:endParaRPr lang="en-US" altLang="ja-JP" dirty="0"/>
          </a:p>
          <a:p>
            <a:pPr marL="0" indent="0">
              <a:buNone/>
            </a:pPr>
            <a:endParaRPr lang="en-US" altLang="ja-JP" dirty="0"/>
          </a:p>
          <a:p>
            <a:pPr marL="0" indent="0">
              <a:buNone/>
            </a:pPr>
            <a:r>
              <a:rPr lang="en-US" altLang="ja-JP" dirty="0"/>
              <a:t>	// </a:t>
            </a:r>
            <a:r>
              <a:rPr lang="en-US" altLang="ja-JP" dirty="0" err="1"/>
              <a:t>NatArray</a:t>
            </a:r>
            <a:r>
              <a:rPr lang="ja-JP" altLang="en-US" dirty="0"/>
              <a:t>の型</a:t>
            </a:r>
            <a:endParaRPr lang="en-US" altLang="ja-JP" dirty="0"/>
          </a:p>
          <a:p>
            <a:pPr marL="0" indent="0">
              <a:buNone/>
            </a:pPr>
            <a:r>
              <a:rPr lang="en-US" altLang="ja-JP" dirty="0"/>
              <a:t>	</a:t>
            </a:r>
            <a:r>
              <a:rPr lang="en-US" altLang="ja-JP" dirty="0" err="1">
                <a:latin typeface="Consolas" panose="020B0609020204030204" pitchFamily="49" charset="0"/>
              </a:rPr>
              <a:t>NatArray</a:t>
            </a:r>
            <a:r>
              <a:rPr lang="en-US" altLang="ja-JP" dirty="0">
                <a:latin typeface="Consolas" panose="020B0609020204030204" pitchFamily="49" charset="0"/>
              </a:rPr>
              <a:t> = Ref (Nat -&gt; Nat);</a:t>
            </a:r>
          </a:p>
          <a:p>
            <a:pPr marL="0" indent="0">
              <a:buNone/>
            </a:pPr>
            <a:endParaRPr lang="en-US" altLang="ja-JP" dirty="0"/>
          </a:p>
          <a:p>
            <a:pPr marL="0" indent="0">
              <a:buNone/>
            </a:pPr>
            <a:r>
              <a:rPr lang="en-US" altLang="ja-JP" dirty="0"/>
              <a:t>	//</a:t>
            </a:r>
            <a:r>
              <a:rPr lang="ja-JP" altLang="en-US" dirty="0"/>
              <a:t>すべての</a:t>
            </a:r>
            <a:r>
              <a:rPr lang="en-US" altLang="ja-JP" dirty="0"/>
              <a:t>index</a:t>
            </a:r>
            <a:r>
              <a:rPr lang="ja-JP" altLang="en-US" dirty="0"/>
              <a:t>において</a:t>
            </a:r>
            <a:r>
              <a:rPr lang="en-US" altLang="ja-JP" dirty="0"/>
              <a:t>0</a:t>
            </a:r>
            <a:r>
              <a:rPr lang="ja-JP" altLang="en-US" dirty="0"/>
              <a:t>を返す関数でセルを初期化</a:t>
            </a:r>
            <a:endParaRPr lang="en-US" altLang="ja-JP" dirty="0"/>
          </a:p>
          <a:p>
            <a:pPr marL="0" indent="0">
              <a:buNone/>
            </a:pPr>
            <a:r>
              <a:rPr lang="en-US" altLang="ja-JP" dirty="0"/>
              <a:t>	# </a:t>
            </a:r>
            <a:r>
              <a:rPr lang="en-US" altLang="ja-JP" dirty="0" err="1">
                <a:latin typeface="Consolas" panose="020B0609020204030204" pitchFamily="49" charset="0"/>
              </a:rPr>
              <a:t>newarray</a:t>
            </a:r>
            <a:r>
              <a:rPr lang="en-US" altLang="ja-JP" dirty="0">
                <a:latin typeface="Consolas" panose="020B0609020204030204" pitchFamily="49" charset="0"/>
              </a:rPr>
              <a:t> = </a:t>
            </a:r>
            <a:r>
              <a:rPr lang="en-US" altLang="ja-JP" dirty="0" err="1">
                <a:latin typeface="Consolas" panose="020B0609020204030204" pitchFamily="49" charset="0"/>
              </a:rPr>
              <a:t>λ_:Unit</a:t>
            </a:r>
            <a:r>
              <a:rPr lang="en-US" altLang="ja-JP" dirty="0">
                <a:latin typeface="Consolas" panose="020B0609020204030204" pitchFamily="49" charset="0"/>
              </a:rPr>
              <a:t>. ref (</a:t>
            </a:r>
            <a:r>
              <a:rPr lang="en-US" altLang="ja-JP" dirty="0" err="1">
                <a:latin typeface="Consolas" panose="020B0609020204030204" pitchFamily="49" charset="0"/>
              </a:rPr>
              <a:t>λn:Nat</a:t>
            </a:r>
            <a:r>
              <a:rPr lang="en-US" altLang="ja-JP" dirty="0">
                <a:latin typeface="Consolas" panose="020B0609020204030204" pitchFamily="49" charset="0"/>
              </a:rPr>
              <a:t>. 0);</a:t>
            </a:r>
          </a:p>
          <a:p>
            <a:pPr marL="0" indent="0">
              <a:buNone/>
            </a:pPr>
            <a:r>
              <a:rPr lang="en-US" altLang="ja-JP" dirty="0">
                <a:latin typeface="Consolas" panose="020B0609020204030204" pitchFamily="49" charset="0"/>
              </a:rPr>
              <a:t>	</a:t>
            </a:r>
            <a:r>
              <a:rPr lang="en-US" altLang="ja-JP" dirty="0" err="1">
                <a:latin typeface="Consolas" panose="020B0609020204030204" pitchFamily="49" charset="0"/>
              </a:rPr>
              <a:t>newarray</a:t>
            </a:r>
            <a:r>
              <a:rPr lang="en-US" altLang="ja-JP" dirty="0">
                <a:latin typeface="Consolas" panose="020B0609020204030204" pitchFamily="49" charset="0"/>
              </a:rPr>
              <a:t> : Unit -&gt; </a:t>
            </a:r>
            <a:r>
              <a:rPr lang="en-US" altLang="ja-JP" dirty="0" err="1">
                <a:latin typeface="Consolas" panose="020B0609020204030204" pitchFamily="49" charset="0"/>
              </a:rPr>
              <a:t>NatArray</a:t>
            </a:r>
            <a:endParaRPr lang="en-US" altLang="ja-JP" dirty="0">
              <a:latin typeface="Consolas" panose="020B0609020204030204" pitchFamily="49" charset="0"/>
            </a:endParaRPr>
          </a:p>
          <a:p>
            <a:pPr marL="0" indent="0">
              <a:buNone/>
            </a:pPr>
            <a:endParaRPr lang="en-US" altLang="ja-JP" dirty="0"/>
          </a:p>
          <a:p>
            <a:pPr marL="0" indent="0">
              <a:buNone/>
            </a:pPr>
            <a:r>
              <a:rPr lang="en-US" altLang="ja-JP" dirty="0"/>
              <a:t>	//</a:t>
            </a:r>
            <a:r>
              <a:rPr lang="ja-JP" altLang="en-US" dirty="0"/>
              <a:t>関数を</a:t>
            </a:r>
            <a:r>
              <a:rPr lang="en-US" altLang="ja-JP" dirty="0"/>
              <a:t>index</a:t>
            </a:r>
            <a:r>
              <a:rPr lang="ja-JP" altLang="en-US" dirty="0"/>
              <a:t>に適用して配列の要素を取得</a:t>
            </a:r>
            <a:endParaRPr lang="en-US" altLang="ja-JP" dirty="0"/>
          </a:p>
          <a:p>
            <a:pPr marL="0" indent="0">
              <a:buNone/>
            </a:pPr>
            <a:r>
              <a:rPr lang="en-US" altLang="ja-JP" dirty="0"/>
              <a:t>	# </a:t>
            </a:r>
            <a:r>
              <a:rPr lang="en-US" altLang="ja-JP" dirty="0">
                <a:latin typeface="Consolas" panose="020B0609020204030204" pitchFamily="49" charset="0"/>
              </a:rPr>
              <a:t>lookup = </a:t>
            </a:r>
            <a:r>
              <a:rPr lang="en-US" altLang="ja-JP" dirty="0" err="1">
                <a:latin typeface="Consolas" panose="020B0609020204030204" pitchFamily="49" charset="0"/>
              </a:rPr>
              <a:t>λa:NatArray</a:t>
            </a:r>
            <a:r>
              <a:rPr lang="en-US" altLang="ja-JP" dirty="0">
                <a:latin typeface="Consolas" panose="020B0609020204030204" pitchFamily="49" charset="0"/>
              </a:rPr>
              <a:t>. </a:t>
            </a:r>
            <a:r>
              <a:rPr lang="en-US" altLang="ja-JP" dirty="0" err="1">
                <a:latin typeface="Consolas" panose="020B0609020204030204" pitchFamily="49" charset="0"/>
              </a:rPr>
              <a:t>λn:Nat</a:t>
            </a:r>
            <a:r>
              <a:rPr lang="en-US" altLang="ja-JP" dirty="0">
                <a:latin typeface="Consolas" panose="020B0609020204030204" pitchFamily="49" charset="0"/>
              </a:rPr>
              <a:t>. (!a) n;</a:t>
            </a:r>
          </a:p>
          <a:p>
            <a:pPr marL="0" indent="0">
              <a:buNone/>
            </a:pPr>
            <a:r>
              <a:rPr lang="en-US" altLang="ja-JP" dirty="0">
                <a:latin typeface="Consolas" panose="020B0609020204030204" pitchFamily="49" charset="0"/>
              </a:rPr>
              <a:t>	lookup : </a:t>
            </a:r>
            <a:r>
              <a:rPr lang="en-US" altLang="ja-JP" dirty="0" err="1">
                <a:latin typeface="Consolas" panose="020B0609020204030204" pitchFamily="49" charset="0"/>
              </a:rPr>
              <a:t>NatArray</a:t>
            </a:r>
            <a:r>
              <a:rPr lang="en-US" altLang="ja-JP" dirty="0">
                <a:latin typeface="Consolas" panose="020B0609020204030204" pitchFamily="49" charset="0"/>
              </a:rPr>
              <a:t> -&gt; Nat -&gt; Nat</a:t>
            </a:r>
          </a:p>
        </p:txBody>
      </p:sp>
    </p:spTree>
    <p:extLst>
      <p:ext uri="{BB962C8B-B14F-4D97-AF65-F5344CB8AC3E}">
        <p14:creationId xmlns:p14="http://schemas.microsoft.com/office/powerpoint/2010/main" val="102626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4E0059-370B-E045-B0B9-F015B34E6D6C}"/>
              </a:ext>
            </a:extLst>
          </p:cNvPr>
          <p:cNvSpPr>
            <a:spLocks noGrp="1"/>
          </p:cNvSpPr>
          <p:nvPr>
            <p:ph type="title"/>
          </p:nvPr>
        </p:nvSpPr>
        <p:spPr/>
        <p:txBody>
          <a:bodyPr/>
          <a:lstStyle/>
          <a:p>
            <a:r>
              <a:rPr kumimoji="1" lang="en-US" altLang="ja-JP" dirty="0"/>
              <a:t>13.1 Intro. – Ref. to Compound Types</a:t>
            </a:r>
            <a:endParaRPr kumimoji="1" lang="ja-JP" altLang="en-US" dirty="0"/>
          </a:p>
        </p:txBody>
      </p:sp>
      <p:sp>
        <p:nvSpPr>
          <p:cNvPr id="3" name="コンテンツ プレースホルダー 2">
            <a:extLst>
              <a:ext uri="{FF2B5EF4-FFF2-40B4-BE49-F238E27FC236}">
                <a16:creationId xmlns:a16="http://schemas.microsoft.com/office/drawing/2014/main" id="{94011A62-13D9-B22D-AA3B-EEF2CEE7439E}"/>
              </a:ext>
            </a:extLst>
          </p:cNvPr>
          <p:cNvSpPr>
            <a:spLocks noGrp="1"/>
          </p:cNvSpPr>
          <p:nvPr>
            <p:ph idx="1"/>
          </p:nvPr>
        </p:nvSpPr>
        <p:spPr/>
        <p:txBody>
          <a:bodyPr>
            <a:noAutofit/>
          </a:bodyPr>
          <a:lstStyle/>
          <a:p>
            <a:r>
              <a:rPr kumimoji="1" lang="en-US" altLang="ja-JP" dirty="0"/>
              <a:t>update</a:t>
            </a:r>
            <a:r>
              <a:rPr lang="ja-JP" altLang="en-US" dirty="0"/>
              <a:t>関数</a:t>
            </a:r>
            <a:endParaRPr lang="en-US" altLang="ja-JP" dirty="0"/>
          </a:p>
          <a:p>
            <a:pPr marL="0" indent="0">
              <a:buNone/>
            </a:pPr>
            <a:r>
              <a:rPr lang="en-US" altLang="ja-JP" dirty="0"/>
              <a:t>	</a:t>
            </a:r>
            <a:r>
              <a:rPr lang="ja-JP" altLang="en-US" dirty="0"/>
              <a:t>指定されたインデックスに新しい値を格納．</a:t>
            </a:r>
            <a:endParaRPr lang="en-US" altLang="ja-JP" dirty="0"/>
          </a:p>
          <a:p>
            <a:pPr marL="0" indent="0">
              <a:buNone/>
            </a:pPr>
            <a:r>
              <a:rPr lang="en-US" altLang="ja-JP" dirty="0"/>
              <a:t>	m=n</a:t>
            </a:r>
            <a:r>
              <a:rPr lang="ja-JP" altLang="en-US" dirty="0"/>
              <a:t>の時更新，</a:t>
            </a:r>
            <a:r>
              <a:rPr lang="en-US" altLang="ja-JP" dirty="0"/>
              <a:t>m</a:t>
            </a:r>
            <a:r>
              <a:rPr lang="ja-JP" altLang="en-US" dirty="0"/>
              <a:t>≠</a:t>
            </a:r>
            <a:r>
              <a:rPr lang="en-US" altLang="ja-JP" dirty="0"/>
              <a:t>n</a:t>
            </a:r>
            <a:r>
              <a:rPr lang="ja-JP" altLang="en-US" dirty="0"/>
              <a:t>のときい古い値．</a:t>
            </a:r>
            <a:r>
              <a:rPr lang="en-US" altLang="ja-JP" dirty="0"/>
              <a:t>(n </a:t>
            </a:r>
            <a:r>
              <a:rPr lang="ja-JP" altLang="en-US" dirty="0"/>
              <a:t>は</a:t>
            </a:r>
            <a:r>
              <a:rPr lang="en-US" altLang="ja-JP" dirty="0"/>
              <a:t>index)</a:t>
            </a:r>
          </a:p>
          <a:p>
            <a:pPr marL="0" indent="0">
              <a:buNone/>
            </a:pP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 update = </a:t>
            </a:r>
            <a:r>
              <a:rPr lang="el-GR" altLang="ja-JP" dirty="0">
                <a:latin typeface="Consolas" panose="020B0609020204030204" pitchFamily="49" charset="0"/>
              </a:rPr>
              <a:t>λ</a:t>
            </a:r>
            <a:r>
              <a:rPr lang="en-US" altLang="ja-JP" dirty="0">
                <a:latin typeface="Consolas" panose="020B0609020204030204" pitchFamily="49" charset="0"/>
              </a:rPr>
              <a:t>a:NatArray. </a:t>
            </a:r>
            <a:r>
              <a:rPr lang="el-GR" altLang="ja-JP" dirty="0">
                <a:latin typeface="Consolas" panose="020B0609020204030204" pitchFamily="49" charset="0"/>
              </a:rPr>
              <a:t>λ</a:t>
            </a:r>
            <a:r>
              <a:rPr lang="en-US" altLang="ja-JP" dirty="0">
                <a:latin typeface="Consolas" panose="020B0609020204030204" pitchFamily="49" charset="0"/>
              </a:rPr>
              <a:t>m:Nat. </a:t>
            </a:r>
            <a:r>
              <a:rPr lang="el-GR" altLang="ja-JP" dirty="0">
                <a:latin typeface="Consolas" panose="020B0609020204030204" pitchFamily="49" charset="0"/>
              </a:rPr>
              <a:t>λ</a:t>
            </a:r>
            <a:r>
              <a:rPr lang="en-US" altLang="ja-JP" dirty="0">
                <a:latin typeface="Consolas" panose="020B0609020204030204" pitchFamily="49" charset="0"/>
              </a:rPr>
              <a:t>v:Nat.</a:t>
            </a:r>
          </a:p>
          <a:p>
            <a:pPr marL="0" indent="0">
              <a:buNone/>
            </a:pPr>
            <a:r>
              <a:rPr lang="en-US" altLang="ja-JP" dirty="0">
                <a:latin typeface="Consolas" panose="020B0609020204030204" pitchFamily="49" charset="0"/>
              </a:rPr>
              <a:t>		let </a:t>
            </a:r>
            <a:r>
              <a:rPr lang="en-US" altLang="ja-JP" dirty="0" err="1">
                <a:latin typeface="Consolas" panose="020B0609020204030204" pitchFamily="49" charset="0"/>
              </a:rPr>
              <a:t>oldf</a:t>
            </a:r>
            <a:r>
              <a:rPr lang="en-US" altLang="ja-JP" dirty="0">
                <a:latin typeface="Consolas" panose="020B0609020204030204" pitchFamily="49" charset="0"/>
              </a:rPr>
              <a:t> = !a in</a:t>
            </a:r>
          </a:p>
          <a:p>
            <a:pPr marL="0" indent="0">
              <a:buNone/>
            </a:pPr>
            <a:r>
              <a:rPr lang="en-US" altLang="ja-JP" dirty="0">
                <a:latin typeface="Consolas" panose="020B0609020204030204" pitchFamily="49" charset="0"/>
              </a:rPr>
              <a:t>		a := (</a:t>
            </a:r>
            <a:r>
              <a:rPr lang="el-GR" altLang="ja-JP" dirty="0">
                <a:latin typeface="Consolas" panose="020B0609020204030204" pitchFamily="49" charset="0"/>
              </a:rPr>
              <a:t>λ</a:t>
            </a:r>
            <a:r>
              <a:rPr lang="en-US" altLang="ja-JP" dirty="0">
                <a:latin typeface="Consolas" panose="020B0609020204030204" pitchFamily="49" charset="0"/>
              </a:rPr>
              <a:t>n:Nat. if equal m n then v else </a:t>
            </a:r>
            <a:r>
              <a:rPr lang="en-US" altLang="ja-JP" dirty="0" err="1">
                <a:latin typeface="Consolas" panose="020B0609020204030204" pitchFamily="49" charset="0"/>
              </a:rPr>
              <a:t>oldf</a:t>
            </a:r>
            <a:r>
              <a:rPr lang="en-US" altLang="ja-JP" dirty="0">
                <a:latin typeface="Consolas" panose="020B0609020204030204" pitchFamily="49" charset="0"/>
              </a:rPr>
              <a:t> n);</a:t>
            </a:r>
          </a:p>
          <a:p>
            <a:pPr marL="0" indent="0">
              <a:buNone/>
            </a:pPr>
            <a:r>
              <a:rPr lang="en-US" altLang="ja-JP" dirty="0">
                <a:latin typeface="Consolas" panose="020B0609020204030204" pitchFamily="49" charset="0"/>
              </a:rPr>
              <a:t>	update : </a:t>
            </a:r>
            <a:r>
              <a:rPr lang="en-US" altLang="ja-JP" dirty="0" err="1">
                <a:latin typeface="Consolas" panose="020B0609020204030204" pitchFamily="49" charset="0"/>
              </a:rPr>
              <a:t>NatArray</a:t>
            </a:r>
            <a:r>
              <a:rPr lang="en-US" altLang="ja-JP" dirty="0">
                <a:latin typeface="Consolas" panose="020B0609020204030204" pitchFamily="49" charset="0"/>
              </a:rPr>
              <a:t> -&gt; Nat -&gt; Nat</a:t>
            </a:r>
          </a:p>
          <a:p>
            <a:pPr marL="0" indent="0">
              <a:buNone/>
            </a:pPr>
            <a:endParaRPr lang="en-US" altLang="ja-JP" dirty="0">
              <a:latin typeface="Consolas" panose="020B0609020204030204" pitchFamily="49" charset="0"/>
            </a:endParaRPr>
          </a:p>
        </p:txBody>
      </p:sp>
    </p:spTree>
    <p:extLst>
      <p:ext uri="{BB962C8B-B14F-4D97-AF65-F5344CB8AC3E}">
        <p14:creationId xmlns:p14="http://schemas.microsoft.com/office/powerpoint/2010/main" val="4212858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AE83EF-312F-C77B-3B7C-8C43B10D2539}"/>
              </a:ext>
            </a:extLst>
          </p:cNvPr>
          <p:cNvSpPr>
            <a:spLocks noGrp="1"/>
          </p:cNvSpPr>
          <p:nvPr>
            <p:ph type="title"/>
          </p:nvPr>
        </p:nvSpPr>
        <p:spPr/>
        <p:txBody>
          <a:bodyPr/>
          <a:lstStyle/>
          <a:p>
            <a:r>
              <a:rPr kumimoji="1" lang="en-US" altLang="ja-JP" dirty="0"/>
              <a:t>13.1.2 Exercise</a:t>
            </a:r>
            <a:endParaRPr kumimoji="1" lang="ja-JP" altLang="en-US" dirty="0"/>
          </a:p>
        </p:txBody>
      </p:sp>
      <p:sp>
        <p:nvSpPr>
          <p:cNvPr id="3" name="コンテンツ プレースホルダー 2">
            <a:extLst>
              <a:ext uri="{FF2B5EF4-FFF2-40B4-BE49-F238E27FC236}">
                <a16:creationId xmlns:a16="http://schemas.microsoft.com/office/drawing/2014/main" id="{B61311E0-6E52-48C2-7B6D-87813CAD9479}"/>
              </a:ext>
            </a:extLst>
          </p:cNvPr>
          <p:cNvSpPr>
            <a:spLocks noGrp="1"/>
          </p:cNvSpPr>
          <p:nvPr>
            <p:ph idx="1"/>
          </p:nvPr>
        </p:nvSpPr>
        <p:spPr>
          <a:xfrm>
            <a:off x="259194" y="1099789"/>
            <a:ext cx="8884805" cy="5482165"/>
          </a:xfrm>
        </p:spPr>
        <p:txBody>
          <a:bodyPr/>
          <a:lstStyle/>
          <a:p>
            <a:pPr marL="0" indent="0">
              <a:buNone/>
            </a:pPr>
            <a:r>
              <a:rPr lang="en-US" altLang="ja-JP" dirty="0">
                <a:latin typeface="Consolas" panose="020B0609020204030204" pitchFamily="49" charset="0"/>
              </a:rPr>
              <a:t>update = </a:t>
            </a:r>
            <a:r>
              <a:rPr lang="el-GR" altLang="ja-JP" dirty="0">
                <a:latin typeface="Consolas" panose="020B0609020204030204" pitchFamily="49" charset="0"/>
              </a:rPr>
              <a:t>λ</a:t>
            </a:r>
            <a:r>
              <a:rPr lang="en-US" altLang="ja-JP" dirty="0">
                <a:latin typeface="Consolas" panose="020B0609020204030204" pitchFamily="49" charset="0"/>
              </a:rPr>
              <a:t>a:NatArray. </a:t>
            </a:r>
            <a:r>
              <a:rPr lang="el-GR" altLang="ja-JP" dirty="0">
                <a:latin typeface="Consolas" panose="020B0609020204030204" pitchFamily="49" charset="0"/>
              </a:rPr>
              <a:t>λ</a:t>
            </a:r>
            <a:r>
              <a:rPr lang="en-US" altLang="ja-JP" dirty="0">
                <a:latin typeface="Consolas" panose="020B0609020204030204" pitchFamily="49" charset="0"/>
              </a:rPr>
              <a:t>m:Nat. </a:t>
            </a:r>
            <a:r>
              <a:rPr lang="el-GR" altLang="ja-JP" dirty="0">
                <a:latin typeface="Consolas" panose="020B0609020204030204" pitchFamily="49" charset="0"/>
              </a:rPr>
              <a:t>λ</a:t>
            </a:r>
            <a:r>
              <a:rPr lang="en-US" altLang="ja-JP" dirty="0">
                <a:latin typeface="Consolas" panose="020B0609020204030204" pitchFamily="49" charset="0"/>
              </a:rPr>
              <a:t>v:Nat.</a:t>
            </a:r>
          </a:p>
          <a:p>
            <a:pPr marL="0" indent="0">
              <a:buNone/>
            </a:pPr>
            <a:r>
              <a:rPr lang="en-US" altLang="ja-JP" dirty="0">
                <a:latin typeface="Consolas" panose="020B0609020204030204" pitchFamily="49" charset="0"/>
              </a:rPr>
              <a:t>		let </a:t>
            </a:r>
            <a:r>
              <a:rPr lang="en-US" altLang="ja-JP" dirty="0" err="1">
                <a:latin typeface="Consolas" panose="020B0609020204030204" pitchFamily="49" charset="0"/>
              </a:rPr>
              <a:t>oldf</a:t>
            </a:r>
            <a:r>
              <a:rPr lang="en-US" altLang="ja-JP" dirty="0">
                <a:latin typeface="Consolas" panose="020B0609020204030204" pitchFamily="49" charset="0"/>
              </a:rPr>
              <a:t> = !a in</a:t>
            </a:r>
          </a:p>
          <a:p>
            <a:pPr marL="0" indent="0">
              <a:buNone/>
            </a:pPr>
            <a:r>
              <a:rPr lang="en-US" altLang="ja-JP" dirty="0">
                <a:latin typeface="Consolas" panose="020B0609020204030204" pitchFamily="49" charset="0"/>
              </a:rPr>
              <a:t>		a := (</a:t>
            </a:r>
            <a:r>
              <a:rPr lang="el-GR" altLang="ja-JP" dirty="0">
                <a:latin typeface="Consolas" panose="020B0609020204030204" pitchFamily="49" charset="0"/>
              </a:rPr>
              <a:t>λ</a:t>
            </a:r>
            <a:r>
              <a:rPr lang="en-US" altLang="ja-JP" dirty="0">
                <a:latin typeface="Consolas" panose="020B0609020204030204" pitchFamily="49" charset="0"/>
              </a:rPr>
              <a:t>n:Nat. if equal m n then v else </a:t>
            </a:r>
            <a:r>
              <a:rPr lang="en-US" altLang="ja-JP" dirty="0" err="1">
                <a:latin typeface="Consolas" panose="020B0609020204030204" pitchFamily="49" charset="0"/>
              </a:rPr>
              <a:t>oldf</a:t>
            </a:r>
            <a:r>
              <a:rPr lang="en-US" altLang="ja-JP" dirty="0">
                <a:latin typeface="Consolas" panose="020B0609020204030204" pitchFamily="49" charset="0"/>
              </a:rPr>
              <a:t> n);</a:t>
            </a:r>
          </a:p>
          <a:p>
            <a:pPr marL="0" indent="0">
              <a:buNone/>
            </a:pPr>
            <a:endParaRPr kumimoji="1" lang="en-US" altLang="ja-JP" dirty="0">
              <a:latin typeface="Consolas" panose="020B0609020204030204" pitchFamily="49" charset="0"/>
            </a:endParaRPr>
          </a:p>
          <a:p>
            <a:pPr marL="0" indent="0">
              <a:buNone/>
            </a:pPr>
            <a:r>
              <a:rPr kumimoji="1" lang="en-US" altLang="ja-JP" dirty="0">
                <a:latin typeface="Consolas" panose="020B0609020204030204" pitchFamily="49" charset="0"/>
              </a:rPr>
              <a:t>update = </a:t>
            </a:r>
            <a:r>
              <a:rPr lang="el-GR" altLang="ja-JP" dirty="0">
                <a:latin typeface="Consolas" panose="020B0609020204030204" pitchFamily="49" charset="0"/>
              </a:rPr>
              <a:t>λ</a:t>
            </a:r>
            <a:r>
              <a:rPr lang="en-US" altLang="ja-JP" dirty="0">
                <a:latin typeface="Consolas" panose="020B0609020204030204" pitchFamily="49" charset="0"/>
              </a:rPr>
              <a:t>a:NatArray. </a:t>
            </a:r>
            <a:r>
              <a:rPr lang="el-GR" altLang="ja-JP" dirty="0">
                <a:latin typeface="Consolas" panose="020B0609020204030204" pitchFamily="49" charset="0"/>
              </a:rPr>
              <a:t>λ</a:t>
            </a:r>
            <a:r>
              <a:rPr lang="en-US" altLang="ja-JP" dirty="0">
                <a:latin typeface="Consolas" panose="020B0609020204030204" pitchFamily="49" charset="0"/>
              </a:rPr>
              <a:t>m:Nat. </a:t>
            </a:r>
            <a:r>
              <a:rPr lang="el-GR" altLang="ja-JP" dirty="0">
                <a:latin typeface="Consolas" panose="020B0609020204030204" pitchFamily="49" charset="0"/>
              </a:rPr>
              <a:t>λ</a:t>
            </a:r>
            <a:r>
              <a:rPr lang="en-US" altLang="ja-JP" dirty="0">
                <a:latin typeface="Consolas" panose="020B0609020204030204" pitchFamily="49" charset="0"/>
              </a:rPr>
              <a:t>v:Nat.</a:t>
            </a:r>
          </a:p>
          <a:p>
            <a:pPr marL="0" indent="0">
              <a:buNone/>
            </a:pPr>
            <a:r>
              <a:rPr lang="en-US" altLang="ja-JP" dirty="0">
                <a:latin typeface="Consolas" panose="020B0609020204030204" pitchFamily="49" charset="0"/>
              </a:rPr>
              <a:t>		a := (</a:t>
            </a:r>
            <a:r>
              <a:rPr lang="el-GR" altLang="ja-JP" dirty="0">
                <a:latin typeface="Consolas" panose="020B0609020204030204" pitchFamily="49" charset="0"/>
              </a:rPr>
              <a:t>λ</a:t>
            </a:r>
            <a:r>
              <a:rPr lang="en-US" altLang="ja-JP" dirty="0">
                <a:latin typeface="Consolas" panose="020B0609020204030204" pitchFamily="49" charset="0"/>
              </a:rPr>
              <a:t>n:Nat. if equal m n then v else (!a) n);</a:t>
            </a:r>
          </a:p>
          <a:p>
            <a:pPr marL="0" indent="0">
              <a:buNone/>
            </a:pPr>
            <a:endParaRPr lang="en-US" altLang="ja-JP" dirty="0">
              <a:latin typeface="Consolas" panose="020B0609020204030204" pitchFamily="49" charset="0"/>
            </a:endParaRPr>
          </a:p>
          <a:p>
            <a:pPr marL="0" indent="0">
              <a:buNone/>
            </a:pPr>
            <a:r>
              <a:rPr lang="ja-JP" altLang="en-US" dirty="0">
                <a:latin typeface="Consolas" panose="020B0609020204030204" pitchFamily="49" charset="0"/>
              </a:rPr>
              <a:t>これらは同じ振る舞いをするか？</a:t>
            </a: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r>
              <a:rPr lang="en-US" altLang="ja-JP" dirty="0">
                <a:latin typeface="+mj-lt"/>
              </a:rPr>
              <a:t>No-calls to </a:t>
            </a:r>
            <a:r>
              <a:rPr lang="en-US" altLang="ja-JP" dirty="0">
                <a:latin typeface="Consolas" panose="020B0609020204030204" pitchFamily="49" charset="0"/>
              </a:rPr>
              <a:t>lookup</a:t>
            </a:r>
            <a:r>
              <a:rPr lang="en-US" altLang="ja-JP" dirty="0">
                <a:latin typeface="+mj-lt"/>
              </a:rPr>
              <a:t> with any index other than the one given to </a:t>
            </a:r>
            <a:r>
              <a:rPr lang="en-US" altLang="ja-JP" dirty="0">
                <a:latin typeface="Consolas" panose="020B0609020204030204" pitchFamily="49" charset="0"/>
              </a:rPr>
              <a:t>update</a:t>
            </a:r>
            <a:r>
              <a:rPr lang="en-US" altLang="ja-JP" dirty="0">
                <a:latin typeface="+mj-lt"/>
              </a:rPr>
              <a:t> will now diverge.</a:t>
            </a:r>
          </a:p>
          <a:p>
            <a:pPr marL="0" indent="0">
              <a:buNone/>
            </a:pPr>
            <a:endParaRPr lang="en-US" altLang="ja-JP" dirty="0">
              <a:latin typeface="Consolas" panose="020B0609020204030204" pitchFamily="49" charset="0"/>
            </a:endParaRPr>
          </a:p>
          <a:p>
            <a:pPr marL="0" indent="0">
              <a:buNone/>
            </a:pPr>
            <a:r>
              <a:rPr lang="ja-JP" altLang="en-US" dirty="0">
                <a:latin typeface="Consolas" panose="020B0609020204030204" pitchFamily="49" charset="0"/>
              </a:rPr>
              <a:t>ポイントは，新たな関数で上書きする前の保存された値から</a:t>
            </a:r>
            <a:r>
              <a:rPr lang="en-US" altLang="ja-JP" dirty="0">
                <a:latin typeface="Consolas" panose="020B0609020204030204" pitchFamily="49" charset="0"/>
              </a:rPr>
              <a:t>lookup</a:t>
            </a:r>
            <a:r>
              <a:rPr lang="ja-JP" altLang="en-US" dirty="0">
                <a:latin typeface="Consolas" panose="020B0609020204030204" pitchFamily="49" charset="0"/>
              </a:rPr>
              <a:t>することが重要であり，</a:t>
            </a:r>
            <a:endParaRPr lang="en-US" altLang="ja-JP" dirty="0">
              <a:latin typeface="Consolas" panose="020B0609020204030204" pitchFamily="49" charset="0"/>
            </a:endParaRPr>
          </a:p>
          <a:p>
            <a:pPr marL="0" indent="0">
              <a:buNone/>
            </a:pPr>
            <a:r>
              <a:rPr lang="ja-JP" altLang="en-US" dirty="0">
                <a:latin typeface="Consolas" panose="020B0609020204030204" pitchFamily="49" charset="0"/>
              </a:rPr>
              <a:t>そうでないと</a:t>
            </a:r>
            <a:r>
              <a:rPr lang="en-US" altLang="ja-JP" dirty="0">
                <a:latin typeface="Consolas" panose="020B0609020204030204" pitchFamily="49" charset="0"/>
              </a:rPr>
              <a:t>lookup</a:t>
            </a:r>
            <a:r>
              <a:rPr lang="ja-JP" altLang="en-US" dirty="0">
                <a:latin typeface="Consolas" panose="020B0609020204030204" pitchFamily="49" charset="0"/>
              </a:rPr>
              <a:t>したときに元の関数ではなく新しい関数を見つけることになってしまう</a:t>
            </a:r>
            <a:endParaRPr lang="en-US" altLang="ja-JP" dirty="0">
              <a:latin typeface="Consolas" panose="020B0609020204030204" pitchFamily="49" charset="0"/>
            </a:endParaRPr>
          </a:p>
          <a:p>
            <a:pPr marL="0" indent="0">
              <a:buNone/>
            </a:pPr>
            <a:endParaRPr kumimoji="1" lang="ja-JP" altLang="en-US" dirty="0">
              <a:latin typeface="Consolas" panose="020B0609020204030204" pitchFamily="49" charset="0"/>
            </a:endParaRPr>
          </a:p>
        </p:txBody>
      </p:sp>
    </p:spTree>
    <p:extLst>
      <p:ext uri="{BB962C8B-B14F-4D97-AF65-F5344CB8AC3E}">
        <p14:creationId xmlns:p14="http://schemas.microsoft.com/office/powerpoint/2010/main" val="2380781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0380A-28C9-26EE-AB7D-2C7B3593C8FD}"/>
              </a:ext>
            </a:extLst>
          </p:cNvPr>
          <p:cNvSpPr>
            <a:spLocks noGrp="1"/>
          </p:cNvSpPr>
          <p:nvPr>
            <p:ph type="title"/>
          </p:nvPr>
        </p:nvSpPr>
        <p:spPr/>
        <p:txBody>
          <a:bodyPr/>
          <a:lstStyle/>
          <a:p>
            <a:r>
              <a:rPr kumimoji="1" lang="en-US" altLang="ja-JP" dirty="0"/>
              <a:t>13.1 Introduction – Garbage Collection</a:t>
            </a:r>
            <a:endParaRPr kumimoji="1" lang="ja-JP" altLang="en-US" dirty="0"/>
          </a:p>
        </p:txBody>
      </p:sp>
      <p:sp>
        <p:nvSpPr>
          <p:cNvPr id="3" name="コンテンツ プレースホルダー 2">
            <a:extLst>
              <a:ext uri="{FF2B5EF4-FFF2-40B4-BE49-F238E27FC236}">
                <a16:creationId xmlns:a16="http://schemas.microsoft.com/office/drawing/2014/main" id="{785E2A35-A98A-B062-52B2-D53AB39D4B37}"/>
              </a:ext>
            </a:extLst>
          </p:cNvPr>
          <p:cNvSpPr>
            <a:spLocks noGrp="1"/>
          </p:cNvSpPr>
          <p:nvPr>
            <p:ph idx="1"/>
          </p:nvPr>
        </p:nvSpPr>
        <p:spPr/>
        <p:txBody>
          <a:bodyPr/>
          <a:lstStyle/>
          <a:p>
            <a:pPr marL="0" indent="0">
              <a:buNone/>
            </a:pPr>
            <a:r>
              <a:rPr kumimoji="1" lang="en-US" altLang="ja-JP" dirty="0"/>
              <a:t>deallocation </a:t>
            </a:r>
            <a:r>
              <a:rPr kumimoji="1" lang="ja-JP" altLang="en-US" dirty="0"/>
              <a:t>（割り当て解除？）に関する議論</a:t>
            </a:r>
            <a:endParaRPr kumimoji="1" lang="en-US" altLang="ja-JP" dirty="0"/>
          </a:p>
          <a:p>
            <a:pPr marL="0" indent="0">
              <a:buNone/>
            </a:pPr>
            <a:r>
              <a:rPr kumimoji="1" lang="en-US" altLang="ja-JP" dirty="0"/>
              <a:t>	</a:t>
            </a:r>
            <a:r>
              <a:rPr kumimoji="1" lang="ja-JP" altLang="en-US" dirty="0"/>
              <a:t>参照セルを解放するためのプリミティブは提供されていない．</a:t>
            </a:r>
            <a:endParaRPr kumimoji="1" lang="en-US" altLang="ja-JP" dirty="0"/>
          </a:p>
          <a:p>
            <a:pPr marL="0" indent="0">
              <a:buNone/>
            </a:pPr>
            <a:r>
              <a:rPr lang="en-US" altLang="ja-JP" dirty="0"/>
              <a:t>	</a:t>
            </a:r>
            <a:r>
              <a:rPr lang="ja-JP" altLang="en-US" dirty="0"/>
              <a:t>かわりに，多くの現代の言語では，プログラム内で到達できなくなったセルを</a:t>
            </a:r>
            <a:endParaRPr lang="en-US" altLang="ja-JP" dirty="0"/>
          </a:p>
          <a:p>
            <a:pPr marL="0" indent="0">
              <a:buNone/>
            </a:pPr>
            <a:r>
              <a:rPr kumimoji="1" lang="en-US" altLang="ja-JP" dirty="0"/>
              <a:t>	</a:t>
            </a:r>
            <a:r>
              <a:rPr kumimoji="1" lang="ja-JP" altLang="en-US" dirty="0"/>
              <a:t>ランタイムシステムが</a:t>
            </a:r>
            <a:r>
              <a:rPr kumimoji="1" lang="en-US" altLang="ja-JP" dirty="0"/>
              <a:t>”Garbage Collection”</a:t>
            </a:r>
            <a:r>
              <a:rPr kumimoji="1" lang="ja-JP" altLang="en-US" dirty="0"/>
              <a:t>により自動的に解放．</a:t>
            </a:r>
            <a:endParaRPr kumimoji="1" lang="en-US" altLang="ja-JP" dirty="0"/>
          </a:p>
          <a:p>
            <a:pPr marL="0" indent="0">
              <a:buNone/>
            </a:pPr>
            <a:r>
              <a:rPr lang="en-US" altLang="ja-JP" dirty="0"/>
              <a:t>	</a:t>
            </a:r>
            <a:r>
              <a:rPr lang="ja-JP" altLang="en-US" dirty="0"/>
              <a:t>（</a:t>
            </a:r>
            <a:r>
              <a:rPr lang="en-US" altLang="ja-JP" dirty="0"/>
              <a:t>ML</a:t>
            </a:r>
            <a:r>
              <a:rPr lang="ja-JP" altLang="en-US" dirty="0"/>
              <a:t>や</a:t>
            </a:r>
            <a:r>
              <a:rPr lang="en-US" altLang="ja-JP" dirty="0"/>
              <a:t>Java</a:t>
            </a:r>
            <a:r>
              <a:rPr lang="ja-JP" altLang="en-US" dirty="0"/>
              <a:t>など）</a:t>
            </a:r>
            <a:endParaRPr lang="en-US" altLang="ja-JP" dirty="0"/>
          </a:p>
          <a:p>
            <a:pPr marL="0" indent="0">
              <a:buNone/>
            </a:pPr>
            <a:endParaRPr kumimoji="1" lang="en-US" altLang="ja-JP" dirty="0"/>
          </a:p>
          <a:p>
            <a:pPr marL="0" indent="0">
              <a:buNone/>
            </a:pPr>
            <a:r>
              <a:rPr lang="en-US" altLang="ja-JP" dirty="0"/>
              <a:t>	“Garbage Collection” </a:t>
            </a:r>
            <a:r>
              <a:rPr lang="ja-JP" altLang="en-US" dirty="0"/>
              <a:t>の利点 </a:t>
            </a:r>
            <a:r>
              <a:rPr lang="en-US" altLang="ja-JP" dirty="0"/>
              <a:t>: “dangling reference” </a:t>
            </a:r>
            <a:r>
              <a:rPr lang="ja-JP" altLang="en-US" dirty="0"/>
              <a:t>問題の回避</a:t>
            </a:r>
            <a:endParaRPr lang="en-US" altLang="ja-JP" dirty="0"/>
          </a:p>
          <a:p>
            <a:pPr marL="0" indent="0">
              <a:buNone/>
            </a:pPr>
            <a:r>
              <a:rPr kumimoji="1" lang="en-US" altLang="ja-JP" dirty="0"/>
              <a:t>		</a:t>
            </a:r>
            <a:r>
              <a:rPr kumimoji="1" lang="ja-JP" altLang="en-US" dirty="0"/>
              <a:t>あるセルを解放してその領域に別の型の値を格納</a:t>
            </a:r>
            <a:endParaRPr kumimoji="1" lang="en-US" altLang="ja-JP" dirty="0"/>
          </a:p>
          <a:p>
            <a:pPr marL="0" indent="0">
              <a:buNone/>
            </a:pPr>
            <a:r>
              <a:rPr lang="en-US" altLang="ja-JP" dirty="0"/>
              <a:t>		</a:t>
            </a:r>
            <a:r>
              <a:rPr lang="ja-JP" altLang="en-US" dirty="0"/>
              <a:t>→　異なる型の参照が同じメモリ領域を指し，型安全性が損なわれる．</a:t>
            </a:r>
            <a:endParaRPr lang="en-US" altLang="ja-JP" dirty="0"/>
          </a:p>
          <a:p>
            <a:pPr marL="0" indent="0">
              <a:buNone/>
            </a:pPr>
            <a:endParaRPr kumimoji="1" lang="en-US" altLang="ja-JP" dirty="0"/>
          </a:p>
          <a:p>
            <a:pPr marL="0" indent="0">
              <a:buNone/>
            </a:pPr>
            <a:r>
              <a:rPr lang="en-US" altLang="ja-JP" dirty="0"/>
              <a:t>		</a:t>
            </a:r>
            <a:r>
              <a:rPr lang="ja-JP" altLang="en-US" dirty="0"/>
              <a:t>例</a:t>
            </a:r>
            <a:r>
              <a:rPr lang="en-US" altLang="ja-JP" dirty="0"/>
              <a:t>)</a:t>
            </a:r>
            <a:r>
              <a:rPr lang="ja-JP" altLang="en-US" dirty="0"/>
              <a:t>  数値を格納するセルを解放し，ブール値を割り当てる</a:t>
            </a:r>
            <a:endParaRPr lang="en-US" altLang="ja-JP" dirty="0"/>
          </a:p>
          <a:p>
            <a:pPr marL="0" indent="0">
              <a:buNone/>
            </a:pPr>
            <a:r>
              <a:rPr lang="en-US" altLang="ja-JP" dirty="0"/>
              <a:t>			</a:t>
            </a:r>
            <a:r>
              <a:rPr lang="ja-JP" altLang="en-US" dirty="0"/>
              <a:t>→ </a:t>
            </a:r>
            <a:r>
              <a:rPr lang="en-US" altLang="ja-JP" dirty="0">
                <a:latin typeface="Consolas" panose="020B0609020204030204" pitchFamily="49" charset="0"/>
              </a:rPr>
              <a:t>Ref Nat </a:t>
            </a:r>
            <a:r>
              <a:rPr lang="ja-JP" altLang="en-US" dirty="0">
                <a:latin typeface="Consolas" panose="020B0609020204030204" pitchFamily="49" charset="0"/>
              </a:rPr>
              <a:t>と </a:t>
            </a:r>
            <a:r>
              <a:rPr lang="en-US" altLang="ja-JP" dirty="0">
                <a:latin typeface="Consolas" panose="020B0609020204030204" pitchFamily="49" charset="0"/>
              </a:rPr>
              <a:t>Ref Bool </a:t>
            </a:r>
            <a:r>
              <a:rPr lang="ja-JP" altLang="en-US" dirty="0"/>
              <a:t>が共存することになってしまう．</a:t>
            </a:r>
            <a:endParaRPr lang="en-US" altLang="ja-JP" dirty="0"/>
          </a:p>
        </p:txBody>
      </p:sp>
    </p:spTree>
    <p:extLst>
      <p:ext uri="{BB962C8B-B14F-4D97-AF65-F5344CB8AC3E}">
        <p14:creationId xmlns:p14="http://schemas.microsoft.com/office/powerpoint/2010/main" val="1327300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E4DF8C-2A67-6C60-9544-36A67B74A5FA}"/>
              </a:ext>
            </a:extLst>
          </p:cNvPr>
          <p:cNvSpPr>
            <a:spLocks noGrp="1"/>
          </p:cNvSpPr>
          <p:nvPr>
            <p:ph type="title"/>
          </p:nvPr>
        </p:nvSpPr>
        <p:spPr/>
        <p:txBody>
          <a:bodyPr/>
          <a:lstStyle/>
          <a:p>
            <a:r>
              <a:rPr kumimoji="1" lang="en-US" altLang="ja-JP" dirty="0"/>
              <a:t>13.1.3 Exercise</a:t>
            </a:r>
            <a:endParaRPr kumimoji="1" lang="ja-JP" altLang="en-US" dirty="0"/>
          </a:p>
        </p:txBody>
      </p:sp>
      <p:pic>
        <p:nvPicPr>
          <p:cNvPr id="5" name="コンテンツ プレースホルダー 4">
            <a:extLst>
              <a:ext uri="{FF2B5EF4-FFF2-40B4-BE49-F238E27FC236}">
                <a16:creationId xmlns:a16="http://schemas.microsoft.com/office/drawing/2014/main" id="{4094034B-D6AD-AB1C-CF23-4374B9414942}"/>
              </a:ext>
            </a:extLst>
          </p:cNvPr>
          <p:cNvPicPr>
            <a:picLocks noGrp="1" noChangeAspect="1"/>
          </p:cNvPicPr>
          <p:nvPr>
            <p:ph idx="1"/>
          </p:nvPr>
        </p:nvPicPr>
        <p:blipFill>
          <a:blip r:embed="rId2"/>
          <a:srcRect l="10863" t="31976" r="4046" b="2412"/>
          <a:stretch/>
        </p:blipFill>
        <p:spPr>
          <a:xfrm>
            <a:off x="1737360" y="894165"/>
            <a:ext cx="5669280" cy="5827309"/>
          </a:xfrm>
        </p:spPr>
      </p:pic>
    </p:spTree>
    <p:extLst>
      <p:ext uri="{BB962C8B-B14F-4D97-AF65-F5344CB8AC3E}">
        <p14:creationId xmlns:p14="http://schemas.microsoft.com/office/powerpoint/2010/main" val="3373484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11FCF5-53AE-EEA9-E99B-D1802FDFF387}"/>
              </a:ext>
            </a:extLst>
          </p:cNvPr>
          <p:cNvSpPr>
            <a:spLocks noGrp="1"/>
          </p:cNvSpPr>
          <p:nvPr>
            <p:ph type="title"/>
          </p:nvPr>
        </p:nvSpPr>
        <p:spPr/>
        <p:txBody>
          <a:bodyPr/>
          <a:lstStyle/>
          <a:p>
            <a:r>
              <a:rPr kumimoji="1" lang="en-US" altLang="ja-JP" dirty="0"/>
              <a:t>13.2 Typing</a:t>
            </a:r>
            <a:endParaRPr kumimoji="1" lang="ja-JP" altLang="en-US" dirty="0"/>
          </a:p>
        </p:txBody>
      </p:sp>
      <p:sp>
        <p:nvSpPr>
          <p:cNvPr id="3" name="コンテンツ プレースホルダー 2">
            <a:extLst>
              <a:ext uri="{FF2B5EF4-FFF2-40B4-BE49-F238E27FC236}">
                <a16:creationId xmlns:a16="http://schemas.microsoft.com/office/drawing/2014/main" id="{3FBC71F2-9119-58E8-9C90-9CE2FFE54A41}"/>
              </a:ext>
            </a:extLst>
          </p:cNvPr>
          <p:cNvSpPr>
            <a:spLocks noGrp="1"/>
          </p:cNvSpPr>
          <p:nvPr>
            <p:ph idx="1"/>
          </p:nvPr>
        </p:nvSpPr>
        <p:spPr/>
        <p:txBody>
          <a:bodyPr/>
          <a:lstStyle/>
          <a:p>
            <a:pPr marL="0" indent="0">
              <a:buNone/>
            </a:pPr>
            <a:r>
              <a:rPr lang="en-US" altLang="ja-JP" dirty="0">
                <a:latin typeface="Consolas" panose="020B0609020204030204" pitchFamily="49" charset="0"/>
              </a:rPr>
              <a:t>ref, :=, ! </a:t>
            </a:r>
            <a:r>
              <a:rPr lang="ja-JP" altLang="en-US" dirty="0">
                <a:latin typeface="Consolas" panose="020B0609020204030204" pitchFamily="49" charset="0"/>
              </a:rPr>
              <a:t>に関する型付け規則</a:t>
            </a:r>
            <a:endParaRPr kumimoji="1" lang="ja-JP" altLang="en-US" dirty="0">
              <a:latin typeface="Consolas" panose="020B0609020204030204" pitchFamily="49" charset="0"/>
            </a:endParaRPr>
          </a:p>
        </p:txBody>
      </p:sp>
      <p:pic>
        <p:nvPicPr>
          <p:cNvPr id="5" name="図 4">
            <a:extLst>
              <a:ext uri="{FF2B5EF4-FFF2-40B4-BE49-F238E27FC236}">
                <a16:creationId xmlns:a16="http://schemas.microsoft.com/office/drawing/2014/main" id="{E9BAAA07-6B90-F5C0-F8B0-93A87630ADB1}"/>
              </a:ext>
            </a:extLst>
          </p:cNvPr>
          <p:cNvPicPr>
            <a:picLocks noChangeAspect="1"/>
          </p:cNvPicPr>
          <p:nvPr/>
        </p:nvPicPr>
        <p:blipFill>
          <a:blip r:embed="rId2"/>
          <a:srcRect l="24880" t="32711" r="1655" b="44711"/>
          <a:stretch/>
        </p:blipFill>
        <p:spPr>
          <a:xfrm>
            <a:off x="390720" y="1999488"/>
            <a:ext cx="8362560" cy="3425952"/>
          </a:xfrm>
          <a:prstGeom prst="rect">
            <a:avLst/>
          </a:prstGeom>
        </p:spPr>
      </p:pic>
    </p:spTree>
    <p:extLst>
      <p:ext uri="{BB962C8B-B14F-4D97-AF65-F5344CB8AC3E}">
        <p14:creationId xmlns:p14="http://schemas.microsoft.com/office/powerpoint/2010/main" val="114414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C79C11-F7B4-ED57-B191-7F3FF1F54ED3}"/>
              </a:ext>
            </a:extLst>
          </p:cNvPr>
          <p:cNvSpPr>
            <a:spLocks noGrp="1"/>
          </p:cNvSpPr>
          <p:nvPr>
            <p:ph type="title"/>
          </p:nvPr>
        </p:nvSpPr>
        <p:spPr/>
        <p:txBody>
          <a:bodyPr/>
          <a:lstStyle/>
          <a:p>
            <a:r>
              <a:rPr kumimoji="1" lang="en-US" altLang="ja-JP" dirty="0"/>
              <a:t>13.3 Evaluation</a:t>
            </a:r>
            <a:endParaRPr kumimoji="1" lang="ja-JP" altLang="en-US" dirty="0"/>
          </a:p>
        </p:txBody>
      </p:sp>
      <p:sp>
        <p:nvSpPr>
          <p:cNvPr id="3" name="コンテンツ プレースホルダー 2">
            <a:extLst>
              <a:ext uri="{FF2B5EF4-FFF2-40B4-BE49-F238E27FC236}">
                <a16:creationId xmlns:a16="http://schemas.microsoft.com/office/drawing/2014/main" id="{117D98EC-133A-EBCD-D6FD-8979A03BFACF}"/>
              </a:ext>
            </a:extLst>
          </p:cNvPr>
          <p:cNvSpPr>
            <a:spLocks noGrp="1"/>
          </p:cNvSpPr>
          <p:nvPr>
            <p:ph idx="1"/>
          </p:nvPr>
        </p:nvSpPr>
        <p:spPr>
          <a:xfrm>
            <a:off x="259195" y="1099789"/>
            <a:ext cx="8625610" cy="5482165"/>
          </a:xfrm>
        </p:spPr>
        <p:txBody>
          <a:bodyPr/>
          <a:lstStyle/>
          <a:p>
            <a:r>
              <a:rPr kumimoji="1" lang="en-US" altLang="ja-JP" dirty="0"/>
              <a:t>run-time store</a:t>
            </a:r>
            <a:endParaRPr lang="en-US" altLang="ja-JP" dirty="0"/>
          </a:p>
          <a:p>
            <a:pPr marL="0" indent="0">
              <a:buNone/>
            </a:pPr>
            <a:r>
              <a:rPr kumimoji="1" lang="en-US" altLang="ja-JP" dirty="0"/>
              <a:t>	</a:t>
            </a:r>
            <a:r>
              <a:rPr kumimoji="1" lang="ja-JP" altLang="en-US" dirty="0"/>
              <a:t>大きなバイト配列</a:t>
            </a:r>
            <a:endParaRPr kumimoji="1" lang="en-US" altLang="ja-JP" dirty="0"/>
          </a:p>
          <a:p>
            <a:pPr marL="0" indent="0">
              <a:buNone/>
            </a:pPr>
            <a:r>
              <a:rPr lang="en-US" altLang="ja-JP" dirty="0"/>
              <a:t>	</a:t>
            </a:r>
            <a:r>
              <a:rPr lang="ja-JP" altLang="en-US" dirty="0"/>
              <a:t>配列の各部分の使用中・未使用を管理</a:t>
            </a:r>
            <a:endParaRPr lang="en-US" altLang="ja-JP" dirty="0"/>
          </a:p>
          <a:p>
            <a:pPr marL="0" indent="0">
              <a:buNone/>
            </a:pPr>
            <a:r>
              <a:rPr kumimoji="1" lang="en-US" altLang="ja-JP" dirty="0"/>
              <a:t>	</a:t>
            </a:r>
            <a:r>
              <a:rPr kumimoji="1" lang="ja-JP" altLang="en-US" dirty="0"/>
              <a:t>新しい参照セルを割り当て</a:t>
            </a:r>
            <a:endParaRPr kumimoji="1" lang="en-US" altLang="ja-JP" dirty="0"/>
          </a:p>
          <a:p>
            <a:pPr marL="0" indent="0">
              <a:buNone/>
            </a:pPr>
            <a:r>
              <a:rPr lang="en-US" altLang="ja-JP" dirty="0"/>
              <a:t>	</a:t>
            </a:r>
            <a:r>
              <a:rPr lang="ja-JP" altLang="en-US" dirty="0"/>
              <a:t>→未使用領域から十分な大きさの部分を割りあて，使用中としてマーク</a:t>
            </a:r>
            <a:endParaRPr lang="en-US" altLang="ja-JP" dirty="0"/>
          </a:p>
          <a:p>
            <a:pPr marL="0" indent="0">
              <a:buNone/>
            </a:pPr>
            <a:r>
              <a:rPr kumimoji="1" lang="en-US" altLang="ja-JP" dirty="0"/>
              <a:t>	</a:t>
            </a:r>
            <a:r>
              <a:rPr kumimoji="1" lang="ja-JP" altLang="en-US" dirty="0"/>
              <a:t>　 開始インデックス（＝参照）を返す．</a:t>
            </a:r>
            <a:endParaRPr kumimoji="1" lang="en-US" altLang="ja-JP" dirty="0"/>
          </a:p>
          <a:p>
            <a:pPr marL="0" indent="0">
              <a:buNone/>
            </a:pPr>
            <a:endParaRPr lang="en-US" altLang="ja-JP" dirty="0"/>
          </a:p>
          <a:p>
            <a:pPr marL="0" indent="0">
              <a:buNone/>
            </a:pPr>
            <a:r>
              <a:rPr kumimoji="1" lang="en-US" altLang="ja-JP" dirty="0"/>
              <a:t>	</a:t>
            </a:r>
            <a:r>
              <a:rPr kumimoji="1" lang="ja-JP" altLang="en-US" dirty="0"/>
              <a:t>この章ではより抽象化し，</a:t>
            </a:r>
            <a:endParaRPr kumimoji="1" lang="en-US" altLang="ja-JP" dirty="0"/>
          </a:p>
          <a:p>
            <a:pPr marL="0" indent="0">
              <a:buNone/>
            </a:pPr>
            <a:r>
              <a:rPr lang="en-US" altLang="ja-JP" dirty="0"/>
              <a:t>		</a:t>
            </a:r>
            <a:r>
              <a:rPr kumimoji="1" lang="ja-JP" altLang="en-US" dirty="0"/>
              <a:t>バイト配列ではなく値の配列．</a:t>
            </a:r>
            <a:endParaRPr kumimoji="1" lang="en-US" altLang="ja-JP" dirty="0"/>
          </a:p>
          <a:p>
            <a:pPr marL="0" indent="0">
              <a:buNone/>
            </a:pPr>
            <a:r>
              <a:rPr lang="en-US" altLang="ja-JP" dirty="0"/>
              <a:t>		</a:t>
            </a:r>
            <a:r>
              <a:rPr lang="ja-JP" altLang="en-US" dirty="0"/>
              <a:t>参照：</a:t>
            </a:r>
            <a:r>
              <a:rPr lang="en-US" altLang="ja-JP" dirty="0"/>
              <a:t>store</a:t>
            </a:r>
            <a:r>
              <a:rPr lang="ja-JP" altLang="en-US" dirty="0"/>
              <a:t> </a:t>
            </a:r>
            <a:r>
              <a:rPr lang="en-US" altLang="ja-JP" dirty="0"/>
              <a:t>locations</a:t>
            </a:r>
            <a:r>
              <a:rPr lang="ja-JP" altLang="en-US" dirty="0"/>
              <a:t> の集合</a:t>
            </a:r>
            <a:r>
              <a:rPr lang="en-US" altLang="ja-JP" b="1" i="1" dirty="0">
                <a:latin typeface="Congenial UltraLight" panose="020F0502020204030204" pitchFamily="2" charset="0"/>
              </a:rPr>
              <a:t>L</a:t>
            </a:r>
            <a:r>
              <a:rPr lang="ja-JP" altLang="en-US" dirty="0"/>
              <a:t>の要素</a:t>
            </a:r>
            <a:endParaRPr lang="en-US" altLang="ja-JP" dirty="0"/>
          </a:p>
          <a:p>
            <a:pPr marL="0" indent="0">
              <a:buNone/>
            </a:pPr>
            <a:r>
              <a:rPr kumimoji="1" lang="en-US" altLang="ja-JP" dirty="0"/>
              <a:t>		</a:t>
            </a:r>
            <a:r>
              <a:rPr lang="en-US" altLang="ja-JP" dirty="0"/>
              <a:t>store</a:t>
            </a:r>
            <a:r>
              <a:rPr kumimoji="1" lang="ja-JP" altLang="en-US" dirty="0"/>
              <a:t>：場所</a:t>
            </a:r>
            <a:r>
              <a:rPr kumimoji="1" lang="en-US" altLang="ja-JP" dirty="0">
                <a:latin typeface="Consolas" panose="020B0609020204030204" pitchFamily="49" charset="0"/>
              </a:rPr>
              <a:t>l</a:t>
            </a:r>
            <a:r>
              <a:rPr kumimoji="1" lang="ja-JP" altLang="en-US" dirty="0"/>
              <a:t>から値への部分関数</a:t>
            </a:r>
            <a:endParaRPr kumimoji="1" lang="en-US" altLang="ja-JP" dirty="0"/>
          </a:p>
          <a:p>
            <a:pPr marL="0" indent="0">
              <a:buNone/>
            </a:pPr>
            <a:r>
              <a:rPr lang="en-US" altLang="ja-JP" dirty="0"/>
              <a:t>		</a:t>
            </a:r>
            <a:r>
              <a:rPr lang="ja-JP" altLang="en-US" dirty="0"/>
              <a:t>メタ変数</a:t>
            </a:r>
            <a:r>
              <a:rPr lang="en-US" altLang="ja-JP" dirty="0">
                <a:latin typeface="Consolas" panose="020B0609020204030204" pitchFamily="49" charset="0"/>
              </a:rPr>
              <a:t>μ</a:t>
            </a:r>
            <a:r>
              <a:rPr lang="ja-JP" altLang="en-US" dirty="0"/>
              <a:t>：ストアの範囲指定</a:t>
            </a:r>
            <a:endParaRPr lang="en-US" altLang="ja-JP" dirty="0"/>
          </a:p>
          <a:p>
            <a:pPr marL="0" indent="0">
              <a:buNone/>
            </a:pPr>
            <a:r>
              <a:rPr kumimoji="1" lang="en-US" altLang="ja-JP" dirty="0"/>
              <a:t>	</a:t>
            </a:r>
            <a:r>
              <a:rPr kumimoji="1" lang="ja-JP" altLang="en-US" dirty="0"/>
              <a:t>とする．このとき，参照とはまさしく</a:t>
            </a:r>
            <a:r>
              <a:rPr kumimoji="1" lang="en-US" altLang="ja-JP" dirty="0"/>
              <a:t>location</a:t>
            </a:r>
            <a:r>
              <a:rPr kumimoji="1" lang="ja-JP" altLang="en-US" dirty="0"/>
              <a:t>である．</a:t>
            </a:r>
            <a:endParaRPr kumimoji="1" lang="en-US" altLang="ja-JP" dirty="0"/>
          </a:p>
        </p:txBody>
      </p:sp>
    </p:spTree>
    <p:extLst>
      <p:ext uri="{BB962C8B-B14F-4D97-AF65-F5344CB8AC3E}">
        <p14:creationId xmlns:p14="http://schemas.microsoft.com/office/powerpoint/2010/main" val="220434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50C0E-599A-F6D5-2EC2-0E6D8AE9AC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43B251D-F3E1-113E-733B-72A44A357BCA}"/>
              </a:ext>
            </a:extLst>
          </p:cNvPr>
          <p:cNvSpPr>
            <a:spLocks noGrp="1"/>
          </p:cNvSpPr>
          <p:nvPr>
            <p:ph type="title"/>
          </p:nvPr>
        </p:nvSpPr>
        <p:spPr/>
        <p:txBody>
          <a:bodyPr/>
          <a:lstStyle/>
          <a:p>
            <a:r>
              <a:rPr kumimoji="1" lang="en-US" altLang="ja-JP" dirty="0"/>
              <a:t>13.3 Evaluation</a:t>
            </a:r>
            <a:endParaRPr kumimoji="1" lang="ja-JP" altLang="en-US" dirty="0"/>
          </a:p>
        </p:txBody>
      </p:sp>
      <p:sp>
        <p:nvSpPr>
          <p:cNvPr id="3" name="コンテンツ プレースホルダー 2">
            <a:extLst>
              <a:ext uri="{FF2B5EF4-FFF2-40B4-BE49-F238E27FC236}">
                <a16:creationId xmlns:a16="http://schemas.microsoft.com/office/drawing/2014/main" id="{601418DF-A36D-3B41-BAE2-50CD283F5133}"/>
              </a:ext>
            </a:extLst>
          </p:cNvPr>
          <p:cNvSpPr>
            <a:spLocks noGrp="1"/>
          </p:cNvSpPr>
          <p:nvPr>
            <p:ph idx="1"/>
          </p:nvPr>
        </p:nvSpPr>
        <p:spPr/>
        <p:txBody>
          <a:bodyPr/>
          <a:lstStyle/>
          <a:p>
            <a:r>
              <a:rPr lang="en-US" altLang="ja-JP" dirty="0"/>
              <a:t>store</a:t>
            </a:r>
            <a:r>
              <a:rPr lang="ja-JP" altLang="en-US" dirty="0"/>
              <a:t>を考慮した操作的意味論の拡張</a:t>
            </a:r>
            <a:endParaRPr lang="en-US" altLang="ja-JP" dirty="0"/>
          </a:p>
          <a:p>
            <a:pPr marL="0" indent="0">
              <a:buNone/>
            </a:pPr>
            <a:r>
              <a:rPr kumimoji="1" lang="en-US" altLang="ja-JP" dirty="0"/>
              <a:t>	</a:t>
            </a:r>
            <a:r>
              <a:rPr kumimoji="1" lang="ja-JP" altLang="en-US" dirty="0"/>
              <a:t>式の評価結果は</a:t>
            </a:r>
            <a:r>
              <a:rPr lang="en-US" altLang="ja-JP" dirty="0"/>
              <a:t>store</a:t>
            </a:r>
            <a:r>
              <a:rPr kumimoji="1" lang="ja-JP" altLang="en-US" dirty="0"/>
              <a:t>の内容に依存→</a:t>
            </a:r>
            <a:r>
              <a:rPr kumimoji="1" lang="en-US" altLang="ja-JP" dirty="0"/>
              <a:t>store</a:t>
            </a:r>
            <a:r>
              <a:rPr kumimoji="1" lang="ja-JP" altLang="en-US" dirty="0"/>
              <a:t>も引数として扱う</a:t>
            </a:r>
            <a:endParaRPr kumimoji="1" lang="en-US" altLang="ja-JP" dirty="0"/>
          </a:p>
          <a:p>
            <a:pPr marL="0" indent="0">
              <a:buNone/>
            </a:pPr>
            <a:r>
              <a:rPr lang="en-US" altLang="ja-JP" dirty="0"/>
              <a:t>	</a:t>
            </a:r>
            <a:r>
              <a:rPr lang="ja-JP" altLang="en-US" dirty="0"/>
              <a:t>式の評価が未来の式の評価結果に影響する</a:t>
            </a:r>
            <a:r>
              <a:rPr lang="en-US" altLang="ja-JP" dirty="0"/>
              <a:t>”</a:t>
            </a:r>
            <a:r>
              <a:rPr lang="ja-JP" altLang="en-US" dirty="0"/>
              <a:t>副作用</a:t>
            </a:r>
            <a:r>
              <a:rPr lang="en-US" altLang="ja-JP" dirty="0"/>
              <a:t>”</a:t>
            </a:r>
            <a:r>
              <a:rPr lang="ja-JP" altLang="en-US" dirty="0"/>
              <a:t>を引き起こす可能性</a:t>
            </a:r>
            <a:endParaRPr lang="en-US" altLang="ja-JP" dirty="0"/>
          </a:p>
          <a:p>
            <a:pPr marL="0" indent="0">
              <a:buNone/>
            </a:pPr>
            <a:r>
              <a:rPr lang="en-US" altLang="ja-JP" dirty="0"/>
              <a:t>	</a:t>
            </a:r>
            <a:r>
              <a:rPr lang="ja-JP" altLang="en-US" dirty="0"/>
              <a:t>→評価規則は新しい</a:t>
            </a:r>
            <a:r>
              <a:rPr lang="en-US" altLang="ja-JP" dirty="0"/>
              <a:t>store</a:t>
            </a:r>
            <a:r>
              <a:rPr lang="ja-JP" altLang="en-US" dirty="0"/>
              <a:t>を返す</a:t>
            </a:r>
            <a:r>
              <a:rPr lang="en-US" altLang="ja-JP" dirty="0"/>
              <a:t>	</a:t>
            </a:r>
            <a:endParaRPr kumimoji="1" lang="ja-JP" altLang="en-US" dirty="0"/>
          </a:p>
        </p:txBody>
      </p:sp>
      <p:pic>
        <p:nvPicPr>
          <p:cNvPr id="5" name="図 4">
            <a:extLst>
              <a:ext uri="{FF2B5EF4-FFF2-40B4-BE49-F238E27FC236}">
                <a16:creationId xmlns:a16="http://schemas.microsoft.com/office/drawing/2014/main" id="{FDCFB193-5424-D3ED-247D-847B66BBBB13}"/>
              </a:ext>
            </a:extLst>
          </p:cNvPr>
          <p:cNvPicPr>
            <a:picLocks noChangeAspect="1"/>
          </p:cNvPicPr>
          <p:nvPr/>
        </p:nvPicPr>
        <p:blipFill>
          <a:blip r:embed="rId2"/>
          <a:srcRect l="26302" t="26667" r="3788" b="58400"/>
          <a:stretch/>
        </p:blipFill>
        <p:spPr>
          <a:xfrm>
            <a:off x="231412" y="3051048"/>
            <a:ext cx="8681176" cy="2471928"/>
          </a:xfrm>
          <a:prstGeom prst="rect">
            <a:avLst/>
          </a:prstGeom>
        </p:spPr>
      </p:pic>
    </p:spTree>
    <p:extLst>
      <p:ext uri="{BB962C8B-B14F-4D97-AF65-F5344CB8AC3E}">
        <p14:creationId xmlns:p14="http://schemas.microsoft.com/office/powerpoint/2010/main" val="1337387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C4E2DD-D7FD-7227-E454-72D19ED0A148}"/>
              </a:ext>
            </a:extLst>
          </p:cNvPr>
          <p:cNvSpPr>
            <a:spLocks noGrp="1"/>
          </p:cNvSpPr>
          <p:nvPr>
            <p:ph type="title"/>
          </p:nvPr>
        </p:nvSpPr>
        <p:spPr/>
        <p:txBody>
          <a:bodyPr/>
          <a:lstStyle/>
          <a:p>
            <a:r>
              <a:rPr kumimoji="1" lang="en-US" altLang="ja-JP" dirty="0"/>
              <a:t>13.3 Evaluation</a:t>
            </a:r>
            <a:endParaRPr kumimoji="1" lang="ja-JP" altLang="en-US" dirty="0"/>
          </a:p>
        </p:txBody>
      </p:sp>
      <p:sp>
        <p:nvSpPr>
          <p:cNvPr id="3" name="コンテンツ プレースホルダー 2">
            <a:extLst>
              <a:ext uri="{FF2B5EF4-FFF2-40B4-BE49-F238E27FC236}">
                <a16:creationId xmlns:a16="http://schemas.microsoft.com/office/drawing/2014/main" id="{66CF9C47-B5C1-DE75-8DD7-2EEA82E12B4B}"/>
              </a:ext>
            </a:extLst>
          </p:cNvPr>
          <p:cNvSpPr>
            <a:spLocks noGrp="1"/>
          </p:cNvSpPr>
          <p:nvPr>
            <p:ph idx="1"/>
          </p:nvPr>
        </p:nvSpPr>
        <p:spPr/>
        <p:txBody>
          <a:bodyPr/>
          <a:lstStyle/>
          <a:p>
            <a:r>
              <a:rPr lang="en-US" altLang="ja-JP" dirty="0"/>
              <a:t>store</a:t>
            </a:r>
            <a:r>
              <a:rPr lang="ja-JP" altLang="en-US" dirty="0"/>
              <a:t>を考慮した操作的意味論の拡張</a:t>
            </a:r>
            <a:endParaRPr lang="en-US" altLang="ja-JP" dirty="0"/>
          </a:p>
          <a:p>
            <a:pPr marL="0" indent="0">
              <a:buNone/>
            </a:pPr>
            <a:r>
              <a:rPr kumimoji="1" lang="en-US" altLang="ja-JP" dirty="0"/>
              <a:t>	ref</a:t>
            </a:r>
            <a:r>
              <a:rPr kumimoji="1" lang="ja-JP" altLang="en-US" dirty="0"/>
              <a:t>式の評価結果は新しい</a:t>
            </a:r>
            <a:r>
              <a:rPr kumimoji="1" lang="en-US" altLang="ja-JP" dirty="0"/>
              <a:t>location</a:t>
            </a:r>
            <a:r>
              <a:rPr kumimoji="1" lang="ja-JP" altLang="en-US" dirty="0"/>
              <a:t>→</a:t>
            </a:r>
            <a:r>
              <a:rPr kumimoji="1" lang="en-US" altLang="ja-JP" dirty="0"/>
              <a:t>value</a:t>
            </a:r>
            <a:r>
              <a:rPr kumimoji="1" lang="ja-JP" altLang="en-US" dirty="0"/>
              <a:t>の集合に</a:t>
            </a:r>
            <a:r>
              <a:rPr kumimoji="1" lang="en-US" altLang="ja-JP" dirty="0"/>
              <a:t>location</a:t>
            </a:r>
            <a:r>
              <a:rPr kumimoji="1" lang="ja-JP" altLang="en-US" dirty="0"/>
              <a:t>を追加</a:t>
            </a:r>
            <a:endParaRPr kumimoji="1" lang="en-US" altLang="ja-JP" dirty="0"/>
          </a:p>
          <a:p>
            <a:pPr marL="0" indent="0">
              <a:buNone/>
            </a:pPr>
            <a:r>
              <a:rPr lang="en-US" altLang="ja-JP" dirty="0"/>
              <a:t>	value</a:t>
            </a:r>
            <a:r>
              <a:rPr lang="ja-JP" altLang="en-US" dirty="0"/>
              <a:t>は</a:t>
            </a:r>
            <a:r>
              <a:rPr lang="en-US" altLang="ja-JP" dirty="0"/>
              <a:t>term</a:t>
            </a:r>
            <a:r>
              <a:rPr lang="ja-JP" altLang="en-US" dirty="0"/>
              <a:t>であるから，</a:t>
            </a:r>
            <a:r>
              <a:rPr lang="en-US" altLang="ja-JP" dirty="0"/>
              <a:t>term</a:t>
            </a:r>
            <a:r>
              <a:rPr lang="ja-JP" altLang="en-US" dirty="0"/>
              <a:t>の集合にも</a:t>
            </a:r>
            <a:r>
              <a:rPr lang="en-US" altLang="ja-JP" dirty="0"/>
              <a:t>location</a:t>
            </a:r>
            <a:r>
              <a:rPr lang="ja-JP" altLang="en-US" dirty="0"/>
              <a:t>を加える．</a:t>
            </a:r>
            <a:r>
              <a:rPr lang="en-US" altLang="ja-JP" dirty="0"/>
              <a:t>	</a:t>
            </a:r>
            <a:endParaRPr kumimoji="1" lang="ja-JP" altLang="en-US" dirty="0"/>
          </a:p>
        </p:txBody>
      </p:sp>
      <p:pic>
        <p:nvPicPr>
          <p:cNvPr id="5" name="図 4">
            <a:extLst>
              <a:ext uri="{FF2B5EF4-FFF2-40B4-BE49-F238E27FC236}">
                <a16:creationId xmlns:a16="http://schemas.microsoft.com/office/drawing/2014/main" id="{ABED7E5C-5B7F-45F1-E3F5-77C4AECC752B}"/>
              </a:ext>
            </a:extLst>
          </p:cNvPr>
          <p:cNvPicPr>
            <a:picLocks noChangeAspect="1"/>
          </p:cNvPicPr>
          <p:nvPr/>
        </p:nvPicPr>
        <p:blipFill>
          <a:blip r:embed="rId2"/>
          <a:srcRect l="9220" t="58940" r="2427" b="29224"/>
          <a:stretch/>
        </p:blipFill>
        <p:spPr>
          <a:xfrm>
            <a:off x="577901" y="2328672"/>
            <a:ext cx="7988198" cy="1426464"/>
          </a:xfrm>
          <a:prstGeom prst="rect">
            <a:avLst/>
          </a:prstGeom>
        </p:spPr>
      </p:pic>
      <p:pic>
        <p:nvPicPr>
          <p:cNvPr id="7" name="図 6">
            <a:extLst>
              <a:ext uri="{FF2B5EF4-FFF2-40B4-BE49-F238E27FC236}">
                <a16:creationId xmlns:a16="http://schemas.microsoft.com/office/drawing/2014/main" id="{2974781B-60EC-64EB-5A07-5771ED79532E}"/>
              </a:ext>
            </a:extLst>
          </p:cNvPr>
          <p:cNvPicPr>
            <a:picLocks noChangeAspect="1"/>
          </p:cNvPicPr>
          <p:nvPr/>
        </p:nvPicPr>
        <p:blipFill>
          <a:blip r:embed="rId3"/>
          <a:srcRect l="19903" t="6222" r="4736" b="74400"/>
          <a:stretch/>
        </p:blipFill>
        <p:spPr>
          <a:xfrm>
            <a:off x="577900" y="3755135"/>
            <a:ext cx="7988197" cy="2738093"/>
          </a:xfrm>
          <a:prstGeom prst="rect">
            <a:avLst/>
          </a:prstGeom>
        </p:spPr>
      </p:pic>
    </p:spTree>
    <p:extLst>
      <p:ext uri="{BB962C8B-B14F-4D97-AF65-F5344CB8AC3E}">
        <p14:creationId xmlns:p14="http://schemas.microsoft.com/office/powerpoint/2010/main" val="3231478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0127D-FDB3-D9A5-80F4-36F99258901E}"/>
              </a:ext>
            </a:extLst>
          </p:cNvPr>
          <p:cNvSpPr>
            <a:spLocks noGrp="1"/>
          </p:cNvSpPr>
          <p:nvPr>
            <p:ph type="title"/>
          </p:nvPr>
        </p:nvSpPr>
        <p:spPr/>
        <p:txBody>
          <a:bodyPr/>
          <a:lstStyle/>
          <a:p>
            <a:r>
              <a:rPr kumimoji="1" lang="en-US" altLang="ja-JP" dirty="0"/>
              <a:t>13.3 Evaluation</a:t>
            </a:r>
            <a:endParaRPr kumimoji="1" lang="ja-JP" altLang="en-US" dirty="0"/>
          </a:p>
        </p:txBody>
      </p:sp>
      <p:sp>
        <p:nvSpPr>
          <p:cNvPr id="3" name="コンテンツ プレースホルダー 2">
            <a:extLst>
              <a:ext uri="{FF2B5EF4-FFF2-40B4-BE49-F238E27FC236}">
                <a16:creationId xmlns:a16="http://schemas.microsoft.com/office/drawing/2014/main" id="{C89C3D7E-A461-4DD4-6AE8-1DE208C4E353}"/>
              </a:ext>
            </a:extLst>
          </p:cNvPr>
          <p:cNvSpPr>
            <a:spLocks noGrp="1"/>
          </p:cNvSpPr>
          <p:nvPr>
            <p:ph idx="1"/>
          </p:nvPr>
        </p:nvSpPr>
        <p:spPr/>
        <p:txBody>
          <a:bodyPr/>
          <a:lstStyle/>
          <a:p>
            <a:r>
              <a:rPr lang="ja-JP" altLang="en-US" dirty="0"/>
              <a:t>ストアを考慮した操作的意味論の拡張</a:t>
            </a:r>
            <a:endParaRPr lang="en-US" altLang="ja-JP" dirty="0"/>
          </a:p>
          <a:p>
            <a:pPr marL="0" indent="0">
              <a:buNone/>
            </a:pPr>
            <a:r>
              <a:rPr kumimoji="1" lang="en-US" altLang="ja-JP" dirty="0"/>
              <a:t>	location</a:t>
            </a:r>
            <a:r>
              <a:rPr kumimoji="1" lang="ja-JP" altLang="en-US" dirty="0"/>
              <a:t>や</a:t>
            </a:r>
            <a:r>
              <a:rPr lang="en-US" altLang="ja-JP" dirty="0"/>
              <a:t>store</a:t>
            </a:r>
            <a:r>
              <a:rPr lang="ja-JP" altLang="en-US" dirty="0"/>
              <a:t>を操作する新しい構文に対する評価規則を定義</a:t>
            </a:r>
            <a:endParaRPr lang="en-US" altLang="ja-JP" dirty="0"/>
          </a:p>
          <a:p>
            <a:pPr marL="0" indent="0">
              <a:buNone/>
            </a:pPr>
            <a:endParaRPr kumimoji="1" lang="en-US" altLang="ja-JP" dirty="0"/>
          </a:p>
          <a:p>
            <a:pPr marL="0" indent="0">
              <a:buNone/>
            </a:pPr>
            <a:r>
              <a:rPr lang="en-US" altLang="ja-JP" dirty="0"/>
              <a:t>dereference  </a:t>
            </a:r>
            <a:r>
              <a:rPr lang="en-US" altLang="ja-JP" dirty="0">
                <a:latin typeface="Consolas" panose="020B0609020204030204" pitchFamily="49" charset="0"/>
              </a:rPr>
              <a:t>(!t</a:t>
            </a:r>
            <a:r>
              <a:rPr lang="ja-JP" altLang="en-US" dirty="0">
                <a:latin typeface="Consolas" panose="020B0609020204030204" pitchFamily="49" charset="0"/>
              </a:rPr>
              <a:t>₁</a:t>
            </a:r>
            <a:r>
              <a:rPr lang="en-US" altLang="ja-JP" dirty="0">
                <a:latin typeface="Consolas" panose="020B0609020204030204" pitchFamily="49" charset="0"/>
              </a:rPr>
              <a:t> </a:t>
            </a:r>
            <a:r>
              <a:rPr lang="ja-JP" altLang="en-US" dirty="0">
                <a:latin typeface="Consolas" panose="020B0609020204030204" pitchFamily="49" charset="0"/>
              </a:rPr>
              <a:t>の評価</a:t>
            </a:r>
            <a:r>
              <a:rPr lang="en-US" altLang="ja-JP" dirty="0"/>
              <a:t>)</a:t>
            </a:r>
          </a:p>
          <a:p>
            <a:pPr marL="0" indent="0">
              <a:buNone/>
            </a:pPr>
            <a:r>
              <a:rPr lang="en-US" altLang="ja-JP" dirty="0"/>
              <a:t>	</a:t>
            </a:r>
            <a:r>
              <a:rPr lang="en-US" altLang="ja-JP" dirty="0">
                <a:latin typeface="Consolas" panose="020B0609020204030204" pitchFamily="49" charset="0"/>
              </a:rPr>
              <a:t>!t</a:t>
            </a:r>
            <a:r>
              <a:rPr lang="ja-JP" altLang="en-US" dirty="0">
                <a:latin typeface="Consolas" panose="020B0609020204030204" pitchFamily="49" charset="0"/>
              </a:rPr>
              <a:t>₁</a:t>
            </a:r>
            <a:r>
              <a:rPr lang="en-US" altLang="ja-JP" dirty="0">
                <a:latin typeface="Consolas" panose="020B0609020204030204" pitchFamily="49" charset="0"/>
              </a:rPr>
              <a:t> </a:t>
            </a:r>
            <a:r>
              <a:rPr lang="ja-JP" altLang="en-US" dirty="0">
                <a:latin typeface="Consolas" panose="020B0609020204030204" pitchFamily="49" charset="0"/>
              </a:rPr>
              <a:t>を評価するためには，</a:t>
            </a:r>
            <a:r>
              <a:rPr lang="en-US" altLang="ja-JP" dirty="0">
                <a:latin typeface="Consolas" panose="020B0609020204030204" pitchFamily="49" charset="0"/>
              </a:rPr>
              <a:t>t</a:t>
            </a:r>
            <a:r>
              <a:rPr lang="ja-JP" altLang="en-US" dirty="0">
                <a:latin typeface="Consolas" panose="020B0609020204030204" pitchFamily="49" charset="0"/>
              </a:rPr>
              <a:t>₁が値に簡約されなければならない．</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a:t>
            </a:r>
            <a:r>
              <a:rPr lang="ja-JP" altLang="en-US" dirty="0">
                <a:latin typeface="Consolas" panose="020B0609020204030204" pitchFamily="49" charset="0"/>
              </a:rPr>
              <a:t>もし</a:t>
            </a:r>
            <a:r>
              <a:rPr lang="en-US" altLang="ja-JP" dirty="0">
                <a:latin typeface="Consolas" panose="020B0609020204030204" pitchFamily="49" charset="0"/>
              </a:rPr>
              <a:t>!t</a:t>
            </a:r>
            <a:r>
              <a:rPr lang="ja-JP" altLang="en-US" dirty="0">
                <a:latin typeface="Consolas" panose="020B0609020204030204" pitchFamily="49" charset="0"/>
              </a:rPr>
              <a:t>₁が値に簡約されたなら，</a:t>
            </a:r>
            <a:r>
              <a:rPr lang="en-US" altLang="ja-JP" dirty="0">
                <a:latin typeface="+mj-lt"/>
              </a:rPr>
              <a:t>location</a:t>
            </a:r>
            <a:r>
              <a:rPr lang="ja-JP" altLang="en-US" dirty="0">
                <a:latin typeface="Consolas" panose="020B0609020204030204" pitchFamily="49" charset="0"/>
              </a:rPr>
              <a:t>である</a:t>
            </a:r>
            <a:r>
              <a:rPr lang="en-US" altLang="ja-JP" dirty="0">
                <a:latin typeface="Consolas" panose="020B0609020204030204" pitchFamily="49" charset="0"/>
              </a:rPr>
              <a:t>l</a:t>
            </a:r>
            <a:r>
              <a:rPr lang="ja-JP" altLang="en-US" dirty="0">
                <a:latin typeface="Consolas" panose="020B0609020204030204" pitchFamily="49" charset="0"/>
              </a:rPr>
              <a:t>が存在して</a:t>
            </a:r>
            <a:r>
              <a:rPr lang="en-US" altLang="ja-JP" dirty="0">
                <a:latin typeface="Consolas" panose="020B0609020204030204" pitchFamily="49" charset="0"/>
              </a:rPr>
              <a:t>!t</a:t>
            </a:r>
            <a:r>
              <a:rPr lang="ja-JP" altLang="en-US" dirty="0">
                <a:latin typeface="Consolas" panose="020B0609020204030204" pitchFamily="49" charset="0"/>
              </a:rPr>
              <a:t>₁ ↦ </a:t>
            </a:r>
            <a:r>
              <a:rPr lang="en-US" altLang="ja-JP" dirty="0">
                <a:latin typeface="Consolas" panose="020B0609020204030204" pitchFamily="49" charset="0"/>
              </a:rPr>
              <a:t>l </a:t>
            </a:r>
            <a:r>
              <a:rPr lang="ja-JP" altLang="en-US" dirty="0">
                <a:latin typeface="Consolas" panose="020B0609020204030204" pitchFamily="49" charset="0"/>
              </a:rPr>
              <a:t>である．</a:t>
            </a: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a:t>
            </a:r>
            <a:endParaRPr lang="en-US" altLang="ja-JP" dirty="0"/>
          </a:p>
        </p:txBody>
      </p:sp>
      <p:pic>
        <p:nvPicPr>
          <p:cNvPr id="5" name="図 4">
            <a:extLst>
              <a:ext uri="{FF2B5EF4-FFF2-40B4-BE49-F238E27FC236}">
                <a16:creationId xmlns:a16="http://schemas.microsoft.com/office/drawing/2014/main" id="{4AEF49E2-2D7D-8F26-D03D-B29F35556DDC}"/>
              </a:ext>
            </a:extLst>
          </p:cNvPr>
          <p:cNvPicPr>
            <a:picLocks noChangeAspect="1"/>
          </p:cNvPicPr>
          <p:nvPr/>
        </p:nvPicPr>
        <p:blipFill>
          <a:blip r:embed="rId2"/>
          <a:srcRect l="40995" t="46933" r="2366" b="47556"/>
          <a:stretch/>
        </p:blipFill>
        <p:spPr>
          <a:xfrm>
            <a:off x="259195" y="3429000"/>
            <a:ext cx="8671167" cy="1124712"/>
          </a:xfrm>
          <a:prstGeom prst="rect">
            <a:avLst/>
          </a:prstGeom>
        </p:spPr>
      </p:pic>
      <p:pic>
        <p:nvPicPr>
          <p:cNvPr id="7" name="図 6">
            <a:extLst>
              <a:ext uri="{FF2B5EF4-FFF2-40B4-BE49-F238E27FC236}">
                <a16:creationId xmlns:a16="http://schemas.microsoft.com/office/drawing/2014/main" id="{37A397C8-BA68-96E6-7DED-3D1DD8F39800}"/>
              </a:ext>
            </a:extLst>
          </p:cNvPr>
          <p:cNvPicPr>
            <a:picLocks noChangeAspect="1"/>
          </p:cNvPicPr>
          <p:nvPr/>
        </p:nvPicPr>
        <p:blipFill>
          <a:blip r:embed="rId2"/>
          <a:srcRect l="43127" t="63289" r="3788" b="31200"/>
          <a:stretch/>
        </p:blipFill>
        <p:spPr>
          <a:xfrm>
            <a:off x="259195" y="4700015"/>
            <a:ext cx="8703477" cy="1204499"/>
          </a:xfrm>
          <a:prstGeom prst="rect">
            <a:avLst/>
          </a:prstGeom>
        </p:spPr>
      </p:pic>
    </p:spTree>
    <p:extLst>
      <p:ext uri="{BB962C8B-B14F-4D97-AF65-F5344CB8AC3E}">
        <p14:creationId xmlns:p14="http://schemas.microsoft.com/office/powerpoint/2010/main" val="3471614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70BEB3-BFFF-A6C5-5461-D33FDDA682BC}"/>
              </a:ext>
            </a:extLst>
          </p:cNvPr>
          <p:cNvSpPr>
            <a:spLocks noGrp="1"/>
          </p:cNvSpPr>
          <p:nvPr>
            <p:ph type="title"/>
          </p:nvPr>
        </p:nvSpPr>
        <p:spPr/>
        <p:txBody>
          <a:bodyPr/>
          <a:lstStyle/>
          <a:p>
            <a:r>
              <a:rPr kumimoji="1" lang="en-US" altLang="ja-JP" dirty="0"/>
              <a:t>Contents</a:t>
            </a:r>
            <a:endParaRPr kumimoji="1" lang="ja-JP" altLang="en-US" dirty="0"/>
          </a:p>
        </p:txBody>
      </p:sp>
      <p:sp>
        <p:nvSpPr>
          <p:cNvPr id="3" name="コンテンツ プレースホルダー 2">
            <a:extLst>
              <a:ext uri="{FF2B5EF4-FFF2-40B4-BE49-F238E27FC236}">
                <a16:creationId xmlns:a16="http://schemas.microsoft.com/office/drawing/2014/main" id="{690D803D-0EC2-DA50-5A99-C7147FD76760}"/>
              </a:ext>
            </a:extLst>
          </p:cNvPr>
          <p:cNvSpPr>
            <a:spLocks noGrp="1"/>
          </p:cNvSpPr>
          <p:nvPr>
            <p:ph idx="1"/>
          </p:nvPr>
        </p:nvSpPr>
        <p:spPr/>
        <p:txBody>
          <a:bodyPr/>
          <a:lstStyle/>
          <a:p>
            <a:r>
              <a:rPr lang="en-US" altLang="ja-JP" dirty="0">
                <a:latin typeface="Times New Roman" panose="02020603050405020304" pitchFamily="18" charset="0"/>
              </a:rPr>
              <a:t>13.1 Introduction</a:t>
            </a:r>
          </a:p>
          <a:p>
            <a:pPr marL="0" indent="0">
              <a:buNone/>
            </a:pPr>
            <a:r>
              <a:rPr lang="en-US" altLang="ja-JP" dirty="0">
                <a:latin typeface="Times New Roman" panose="02020603050405020304" pitchFamily="18" charset="0"/>
              </a:rPr>
              <a:t>	- Basics, Side Effects and Sequencing, References and Aliasing, Shared State, </a:t>
            </a:r>
          </a:p>
          <a:p>
            <a:pPr marL="0" indent="0">
              <a:buNone/>
            </a:pPr>
            <a:r>
              <a:rPr lang="en-US" altLang="ja-JP" dirty="0">
                <a:latin typeface="Times New Roman" panose="02020603050405020304" pitchFamily="18" charset="0"/>
              </a:rPr>
              <a:t>	   References to Computed Types, Garbage Collection</a:t>
            </a:r>
          </a:p>
          <a:p>
            <a:pPr marL="0" indent="0">
              <a:buNone/>
            </a:pPr>
            <a:endParaRPr lang="en-US" altLang="ja-JP" dirty="0">
              <a:latin typeface="Times New Roman" panose="02020603050405020304" pitchFamily="18" charset="0"/>
            </a:endParaRPr>
          </a:p>
          <a:p>
            <a:r>
              <a:rPr lang="en-US" altLang="ja-JP" dirty="0">
                <a:latin typeface="Times New Roman" panose="02020603050405020304" pitchFamily="18" charset="0"/>
              </a:rPr>
              <a:t>13.2 Typing</a:t>
            </a:r>
          </a:p>
          <a:p>
            <a:pPr marL="0" indent="0">
              <a:buNone/>
            </a:pPr>
            <a:endParaRPr lang="en-US" altLang="ja-JP" dirty="0">
              <a:latin typeface="Times New Roman" panose="02020603050405020304" pitchFamily="18" charset="0"/>
            </a:endParaRPr>
          </a:p>
          <a:p>
            <a:r>
              <a:rPr lang="en-US" altLang="ja-JP" dirty="0">
                <a:latin typeface="Times New Roman" panose="02020603050405020304" pitchFamily="18" charset="0"/>
              </a:rPr>
              <a:t>13.3 Evaluation</a:t>
            </a:r>
          </a:p>
          <a:p>
            <a:pPr marL="0" indent="0">
              <a:buNone/>
            </a:pPr>
            <a:endParaRPr lang="en-US" altLang="ja-JP" dirty="0">
              <a:latin typeface="Times New Roman" panose="02020603050405020304" pitchFamily="18" charset="0"/>
            </a:endParaRPr>
          </a:p>
          <a:p>
            <a:r>
              <a:rPr lang="en-US" altLang="ja-JP" dirty="0">
                <a:latin typeface="Times New Roman" panose="02020603050405020304" pitchFamily="18" charset="0"/>
              </a:rPr>
              <a:t>13.4 Store </a:t>
            </a:r>
            <a:r>
              <a:rPr lang="en-US" altLang="ja-JP" dirty="0" err="1">
                <a:latin typeface="Times New Roman" panose="02020603050405020304" pitchFamily="18" charset="0"/>
              </a:rPr>
              <a:t>Typings</a:t>
            </a:r>
            <a:endParaRPr lang="en-US" altLang="ja-JP" dirty="0">
              <a:latin typeface="Times New Roman" panose="02020603050405020304" pitchFamily="18" charset="0"/>
            </a:endParaRPr>
          </a:p>
          <a:p>
            <a:pPr marL="0" indent="0">
              <a:buNone/>
            </a:pPr>
            <a:endParaRPr lang="en-US" altLang="ja-JP" dirty="0">
              <a:latin typeface="Times New Roman" panose="02020603050405020304" pitchFamily="18" charset="0"/>
            </a:endParaRPr>
          </a:p>
          <a:p>
            <a:r>
              <a:rPr lang="en-US" altLang="ja-JP" dirty="0">
                <a:latin typeface="Times New Roman" panose="02020603050405020304" pitchFamily="18" charset="0"/>
              </a:rPr>
              <a:t>13.5 Safety</a:t>
            </a:r>
          </a:p>
        </p:txBody>
      </p:sp>
    </p:spTree>
    <p:extLst>
      <p:ext uri="{BB962C8B-B14F-4D97-AF65-F5344CB8AC3E}">
        <p14:creationId xmlns:p14="http://schemas.microsoft.com/office/powerpoint/2010/main" val="2254061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2B71E-2A6C-0F3E-8410-136D8797394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EDBF0C-17F5-A100-1037-4B215C0143AB}"/>
              </a:ext>
            </a:extLst>
          </p:cNvPr>
          <p:cNvSpPr>
            <a:spLocks noGrp="1"/>
          </p:cNvSpPr>
          <p:nvPr>
            <p:ph type="title"/>
          </p:nvPr>
        </p:nvSpPr>
        <p:spPr/>
        <p:txBody>
          <a:bodyPr/>
          <a:lstStyle/>
          <a:p>
            <a:r>
              <a:rPr kumimoji="1" lang="en-US" altLang="ja-JP" dirty="0"/>
              <a:t>13.3 Evaluation</a:t>
            </a:r>
            <a:endParaRPr kumimoji="1" lang="ja-JP" altLang="en-US" dirty="0"/>
          </a:p>
        </p:txBody>
      </p:sp>
      <p:sp>
        <p:nvSpPr>
          <p:cNvPr id="3" name="コンテンツ プレースホルダー 2">
            <a:extLst>
              <a:ext uri="{FF2B5EF4-FFF2-40B4-BE49-F238E27FC236}">
                <a16:creationId xmlns:a16="http://schemas.microsoft.com/office/drawing/2014/main" id="{7D1619BA-DA32-E9F5-462E-3E80A012EE93}"/>
              </a:ext>
            </a:extLst>
          </p:cNvPr>
          <p:cNvSpPr>
            <a:spLocks noGrp="1"/>
          </p:cNvSpPr>
          <p:nvPr>
            <p:ph idx="1"/>
          </p:nvPr>
        </p:nvSpPr>
        <p:spPr/>
        <p:txBody>
          <a:bodyPr>
            <a:normAutofit/>
          </a:bodyPr>
          <a:lstStyle/>
          <a:p>
            <a:r>
              <a:rPr lang="ja-JP" altLang="en-US" dirty="0"/>
              <a:t>ストアを考慮した操作的意味論の拡張</a:t>
            </a:r>
            <a:endParaRPr lang="en-US" altLang="ja-JP" dirty="0"/>
          </a:p>
          <a:p>
            <a:pPr marL="0" indent="0">
              <a:buNone/>
            </a:pPr>
            <a:r>
              <a:rPr kumimoji="1" lang="en-US" altLang="ja-JP" dirty="0"/>
              <a:t>	location</a:t>
            </a:r>
            <a:r>
              <a:rPr kumimoji="1" lang="ja-JP" altLang="en-US" dirty="0"/>
              <a:t>や</a:t>
            </a:r>
            <a:r>
              <a:rPr lang="en-US" altLang="ja-JP" dirty="0"/>
              <a:t>store</a:t>
            </a:r>
            <a:r>
              <a:rPr lang="ja-JP" altLang="en-US" dirty="0"/>
              <a:t>を操作する新しい構文に対する評価規則を定義</a:t>
            </a:r>
            <a:endParaRPr lang="en-US" altLang="ja-JP" dirty="0"/>
          </a:p>
          <a:p>
            <a:pPr marL="0" indent="0">
              <a:buNone/>
            </a:pPr>
            <a:endParaRPr kumimoji="1" lang="en-US" altLang="ja-JP" dirty="0"/>
          </a:p>
          <a:p>
            <a:pPr marL="0" indent="0">
              <a:buNone/>
            </a:pPr>
            <a:r>
              <a:rPr lang="en-US" altLang="ja-JP" dirty="0"/>
              <a:t>assignment  </a:t>
            </a:r>
            <a:r>
              <a:rPr lang="en-US" altLang="ja-JP" dirty="0">
                <a:latin typeface="Consolas" panose="020B0609020204030204" pitchFamily="49" charset="0"/>
              </a:rPr>
              <a:t>(t</a:t>
            </a:r>
            <a:r>
              <a:rPr lang="ja-JP" altLang="en-US" dirty="0">
                <a:latin typeface="Consolas" panose="020B0609020204030204" pitchFamily="49" charset="0"/>
              </a:rPr>
              <a:t>₁ </a:t>
            </a:r>
            <a:r>
              <a:rPr lang="en-US" altLang="ja-JP" dirty="0">
                <a:latin typeface="Consolas" panose="020B0609020204030204" pitchFamily="49" charset="0"/>
              </a:rPr>
              <a:t>:= t</a:t>
            </a:r>
            <a:r>
              <a:rPr lang="ja-JP" altLang="en-US" dirty="0">
                <a:latin typeface="Consolas" panose="020B0609020204030204" pitchFamily="49" charset="0"/>
              </a:rPr>
              <a:t>₂</a:t>
            </a:r>
            <a:r>
              <a:rPr lang="en-US" altLang="ja-JP" dirty="0">
                <a:latin typeface="Consolas" panose="020B0609020204030204" pitchFamily="49" charset="0"/>
              </a:rPr>
              <a:t> </a:t>
            </a:r>
            <a:r>
              <a:rPr lang="ja-JP" altLang="en-US" dirty="0">
                <a:latin typeface="Consolas" panose="020B0609020204030204" pitchFamily="49" charset="0"/>
              </a:rPr>
              <a:t>の評価</a:t>
            </a:r>
            <a:r>
              <a:rPr lang="en-US" altLang="ja-JP" dirty="0"/>
              <a:t>)</a:t>
            </a:r>
          </a:p>
          <a:p>
            <a:pPr marL="0" indent="0">
              <a:buNone/>
            </a:pPr>
            <a:r>
              <a:rPr lang="en-US" altLang="ja-JP" dirty="0"/>
              <a:t>	</a:t>
            </a:r>
            <a:r>
              <a:rPr lang="en-US" altLang="ja-JP" dirty="0">
                <a:latin typeface="Consolas" panose="020B0609020204030204" pitchFamily="49" charset="0"/>
              </a:rPr>
              <a:t>t</a:t>
            </a:r>
            <a:r>
              <a:rPr lang="ja-JP" altLang="en-US" dirty="0">
                <a:latin typeface="Consolas" panose="020B0609020204030204" pitchFamily="49" charset="0"/>
              </a:rPr>
              <a:t>₁が値に簡約され，続いて</a:t>
            </a:r>
            <a:r>
              <a:rPr lang="en-US" altLang="ja-JP" dirty="0">
                <a:latin typeface="Consolas" panose="020B0609020204030204" pitchFamily="49" charset="0"/>
              </a:rPr>
              <a:t>t</a:t>
            </a:r>
            <a:r>
              <a:rPr lang="ja-JP" altLang="en-US" dirty="0">
                <a:latin typeface="Consolas" panose="020B0609020204030204" pitchFamily="49" charset="0"/>
              </a:rPr>
              <a:t>₂も値に簡約されなければならない．</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a:t>
            </a:r>
            <a:r>
              <a:rPr lang="ja-JP" altLang="en-US" dirty="0">
                <a:latin typeface="Consolas" panose="020B0609020204030204" pitchFamily="49" charset="0"/>
              </a:rPr>
              <a:t>もし</a:t>
            </a:r>
            <a:r>
              <a:rPr lang="en-US" altLang="ja-JP" dirty="0">
                <a:latin typeface="Consolas" panose="020B0609020204030204" pitchFamily="49" charset="0"/>
              </a:rPr>
              <a:t>t</a:t>
            </a:r>
            <a:r>
              <a:rPr lang="ja-JP" altLang="en-US" dirty="0">
                <a:latin typeface="Consolas" panose="020B0609020204030204" pitchFamily="49" charset="0"/>
              </a:rPr>
              <a:t>₁も</a:t>
            </a:r>
            <a:r>
              <a:rPr lang="en-US" altLang="ja-JP" dirty="0">
                <a:latin typeface="Consolas" panose="020B0609020204030204" pitchFamily="49" charset="0"/>
              </a:rPr>
              <a:t>t</a:t>
            </a:r>
            <a:r>
              <a:rPr lang="ja-JP" altLang="en-US" dirty="0">
                <a:latin typeface="Consolas" panose="020B0609020204030204" pitchFamily="49" charset="0"/>
              </a:rPr>
              <a:t>₂も値に簡約されたなら，</a:t>
            </a:r>
            <a:r>
              <a:rPr lang="en-US" altLang="ja-JP" dirty="0">
                <a:latin typeface="Consolas" panose="020B0609020204030204" pitchFamily="49" charset="0"/>
              </a:rPr>
              <a:t>l = v</a:t>
            </a:r>
            <a:r>
              <a:rPr lang="ja-JP" altLang="en-US" dirty="0">
                <a:latin typeface="Consolas" panose="020B0609020204030204" pitchFamily="49" charset="0"/>
              </a:rPr>
              <a:t>₂の形であり，これはストア</a:t>
            </a:r>
            <a:r>
              <a:rPr lang="en-US" altLang="ja-JP" dirty="0">
                <a:latin typeface="Consolas" panose="020B0609020204030204" pitchFamily="49" charset="0"/>
              </a:rPr>
              <a:t>μ</a:t>
            </a:r>
            <a:r>
              <a:rPr lang="ja-JP" altLang="en-US" dirty="0">
                <a:latin typeface="Consolas" panose="020B0609020204030204" pitchFamily="49" charset="0"/>
              </a:rPr>
              <a:t>を，場所</a:t>
            </a:r>
            <a:r>
              <a:rPr lang="en-US" altLang="ja-JP" dirty="0">
                <a:latin typeface="Consolas" panose="020B0609020204030204" pitchFamily="49" charset="0"/>
              </a:rPr>
              <a:t>l</a:t>
            </a:r>
            <a:r>
              <a:rPr lang="ja-JP" altLang="en-US" dirty="0">
                <a:latin typeface="Consolas" panose="020B0609020204030204" pitchFamily="49" charset="0"/>
              </a:rPr>
              <a:t>の</a:t>
            </a:r>
            <a:r>
              <a:rPr lang="en-US" altLang="ja-JP" dirty="0">
                <a:latin typeface="Consolas" panose="020B0609020204030204" pitchFamily="49" charset="0"/>
              </a:rPr>
              <a:t>	</a:t>
            </a:r>
            <a:r>
              <a:rPr lang="ja-JP" altLang="en-US" dirty="0">
                <a:latin typeface="Consolas" panose="020B0609020204030204" pitchFamily="49" charset="0"/>
              </a:rPr>
              <a:t>値が</a:t>
            </a:r>
            <a:r>
              <a:rPr lang="en-US" altLang="ja-JP" dirty="0">
                <a:latin typeface="Consolas" panose="020B0609020204030204" pitchFamily="49" charset="0"/>
              </a:rPr>
              <a:t>v</a:t>
            </a:r>
            <a:r>
              <a:rPr lang="ja-JP" altLang="en-US" dirty="0">
                <a:latin typeface="Consolas" panose="020B0609020204030204" pitchFamily="49" charset="0"/>
              </a:rPr>
              <a:t>₂</a:t>
            </a:r>
            <a:r>
              <a:rPr lang="en-US" altLang="ja-JP" dirty="0">
                <a:latin typeface="Consolas" panose="020B0609020204030204" pitchFamily="49" charset="0"/>
              </a:rPr>
              <a:t>t</a:t>
            </a:r>
            <a:r>
              <a:rPr lang="ja-JP" altLang="en-US" dirty="0">
                <a:latin typeface="Consolas" panose="020B0609020204030204" pitchFamily="49" charset="0"/>
              </a:rPr>
              <a:t>となるようにアップデートするという意味であるから，</a:t>
            </a: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[l </a:t>
            </a:r>
            <a:r>
              <a:rPr lang="ja-JP" altLang="en-US" dirty="0">
                <a:latin typeface="Consolas" panose="020B0609020204030204" pitchFamily="49" charset="0"/>
              </a:rPr>
              <a:t>↦ </a:t>
            </a:r>
            <a:r>
              <a:rPr lang="en-US" altLang="ja-JP" dirty="0">
                <a:latin typeface="Consolas" panose="020B0609020204030204" pitchFamily="49" charset="0"/>
              </a:rPr>
              <a:t>v</a:t>
            </a:r>
            <a:r>
              <a:rPr lang="ja-JP" altLang="en-US" dirty="0">
                <a:latin typeface="Consolas" panose="020B0609020204030204" pitchFamily="49" charset="0"/>
              </a:rPr>
              <a:t>₂</a:t>
            </a:r>
            <a:r>
              <a:rPr lang="en-US" altLang="ja-JP" dirty="0">
                <a:latin typeface="Consolas" panose="020B0609020204030204" pitchFamily="49" charset="0"/>
              </a:rPr>
              <a:t>]μ</a:t>
            </a:r>
            <a:r>
              <a:rPr lang="ja-JP" altLang="en-US" dirty="0">
                <a:latin typeface="Consolas" panose="020B0609020204030204" pitchFamily="49" charset="0"/>
              </a:rPr>
              <a:t>　・・・　</a:t>
            </a:r>
            <a:r>
              <a:rPr lang="en-US" altLang="ja-JP" dirty="0">
                <a:latin typeface="Consolas" panose="020B0609020204030204" pitchFamily="49" charset="0"/>
              </a:rPr>
              <a:t>l </a:t>
            </a:r>
            <a:r>
              <a:rPr lang="ja-JP" altLang="en-US" dirty="0">
                <a:latin typeface="Consolas" panose="020B0609020204030204" pitchFamily="49" charset="0"/>
              </a:rPr>
              <a:t>を</a:t>
            </a:r>
            <a:r>
              <a:rPr lang="en-US" altLang="ja-JP" dirty="0">
                <a:latin typeface="Consolas" panose="020B0609020204030204" pitchFamily="49" charset="0"/>
              </a:rPr>
              <a:t>v</a:t>
            </a:r>
            <a:r>
              <a:rPr lang="ja-JP" altLang="en-US" dirty="0">
                <a:latin typeface="Consolas" panose="020B0609020204030204" pitchFamily="49" charset="0"/>
              </a:rPr>
              <a:t>₂に</a:t>
            </a:r>
            <a:r>
              <a:rPr lang="en-US" altLang="ja-JP" dirty="0">
                <a:latin typeface="+mj-lt"/>
              </a:rPr>
              <a:t>map,</a:t>
            </a:r>
            <a:r>
              <a:rPr lang="en-US" altLang="ja-JP" dirty="0">
                <a:latin typeface="Consolas" panose="020B0609020204030204" pitchFamily="49" charset="0"/>
              </a:rPr>
              <a:t> </a:t>
            </a:r>
            <a:r>
              <a:rPr lang="ja-JP" altLang="en-US" dirty="0">
                <a:latin typeface="Consolas" panose="020B0609020204030204" pitchFamily="49" charset="0"/>
              </a:rPr>
              <a:t>それ以外の場所は</a:t>
            </a:r>
            <a:r>
              <a:rPr lang="en-US" altLang="ja-JP" dirty="0">
                <a:latin typeface="Consolas" panose="020B0609020204030204" pitchFamily="49" charset="0"/>
              </a:rPr>
              <a:t>μ</a:t>
            </a:r>
            <a:r>
              <a:rPr lang="ja-JP" altLang="en-US" dirty="0">
                <a:latin typeface="Consolas" panose="020B0609020204030204" pitchFamily="49" charset="0"/>
              </a:rPr>
              <a:t>と同じものに</a:t>
            </a:r>
            <a:r>
              <a:rPr lang="en-US" altLang="ja-JP" dirty="0">
                <a:latin typeface="+mj-lt"/>
              </a:rPr>
              <a:t>map</a:t>
            </a:r>
            <a:r>
              <a:rPr lang="ja-JP" altLang="en-US" dirty="0">
                <a:latin typeface="Consolas" panose="020B0609020204030204" pitchFamily="49" charset="0"/>
              </a:rPr>
              <a:t>した新たな</a:t>
            </a:r>
            <a:r>
              <a:rPr lang="en-US" altLang="ja-JP" dirty="0">
                <a:latin typeface="+mj-lt"/>
              </a:rPr>
              <a:t>store</a:t>
            </a:r>
          </a:p>
        </p:txBody>
      </p:sp>
      <p:pic>
        <p:nvPicPr>
          <p:cNvPr id="5" name="図 4">
            <a:extLst>
              <a:ext uri="{FF2B5EF4-FFF2-40B4-BE49-F238E27FC236}">
                <a16:creationId xmlns:a16="http://schemas.microsoft.com/office/drawing/2014/main" id="{F0A0BABC-4683-2E2A-7BA8-5E0562E6FF7B}"/>
              </a:ext>
            </a:extLst>
          </p:cNvPr>
          <p:cNvPicPr>
            <a:picLocks noChangeAspect="1"/>
          </p:cNvPicPr>
          <p:nvPr/>
        </p:nvPicPr>
        <p:blipFill>
          <a:blip r:embed="rId3"/>
          <a:srcRect l="37677" t="73422" r="3551" b="21245"/>
          <a:stretch/>
        </p:blipFill>
        <p:spPr>
          <a:xfrm>
            <a:off x="1497990" y="3523488"/>
            <a:ext cx="6148019" cy="743712"/>
          </a:xfrm>
          <a:prstGeom prst="rect">
            <a:avLst/>
          </a:prstGeom>
        </p:spPr>
      </p:pic>
      <p:pic>
        <p:nvPicPr>
          <p:cNvPr id="6" name="図 5">
            <a:extLst>
              <a:ext uri="{FF2B5EF4-FFF2-40B4-BE49-F238E27FC236}">
                <a16:creationId xmlns:a16="http://schemas.microsoft.com/office/drawing/2014/main" id="{34328450-4DE1-73A0-2C3F-5D0D6DE690C4}"/>
              </a:ext>
            </a:extLst>
          </p:cNvPr>
          <p:cNvPicPr>
            <a:picLocks noChangeAspect="1"/>
          </p:cNvPicPr>
          <p:nvPr/>
        </p:nvPicPr>
        <p:blipFill>
          <a:blip r:embed="rId3"/>
          <a:srcRect l="37677" t="80955" r="3551" b="13712"/>
          <a:stretch/>
        </p:blipFill>
        <p:spPr>
          <a:xfrm>
            <a:off x="1497990" y="4316772"/>
            <a:ext cx="6148019" cy="743712"/>
          </a:xfrm>
          <a:prstGeom prst="rect">
            <a:avLst/>
          </a:prstGeom>
        </p:spPr>
      </p:pic>
      <p:pic>
        <p:nvPicPr>
          <p:cNvPr id="7" name="図 6">
            <a:extLst>
              <a:ext uri="{FF2B5EF4-FFF2-40B4-BE49-F238E27FC236}">
                <a16:creationId xmlns:a16="http://schemas.microsoft.com/office/drawing/2014/main" id="{5B3A2491-76F5-A130-79B9-8890B790A6F3}"/>
              </a:ext>
            </a:extLst>
          </p:cNvPr>
          <p:cNvPicPr>
            <a:picLocks noChangeAspect="1"/>
          </p:cNvPicPr>
          <p:nvPr/>
        </p:nvPicPr>
        <p:blipFill>
          <a:blip r:embed="rId3"/>
          <a:srcRect l="37328" t="91434" r="3900" b="5130"/>
          <a:stretch/>
        </p:blipFill>
        <p:spPr>
          <a:xfrm>
            <a:off x="1497990" y="5279136"/>
            <a:ext cx="6148019" cy="479075"/>
          </a:xfrm>
          <a:prstGeom prst="rect">
            <a:avLst/>
          </a:prstGeom>
        </p:spPr>
      </p:pic>
    </p:spTree>
    <p:extLst>
      <p:ext uri="{BB962C8B-B14F-4D97-AF65-F5344CB8AC3E}">
        <p14:creationId xmlns:p14="http://schemas.microsoft.com/office/powerpoint/2010/main" val="2457476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2703B-FEF9-AD0D-C570-A66009B4EA3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4FCCD5B-1BE3-6CA7-23E4-117B8501C7F7}"/>
              </a:ext>
            </a:extLst>
          </p:cNvPr>
          <p:cNvSpPr>
            <a:spLocks noGrp="1"/>
          </p:cNvSpPr>
          <p:nvPr>
            <p:ph type="title"/>
          </p:nvPr>
        </p:nvSpPr>
        <p:spPr/>
        <p:txBody>
          <a:bodyPr/>
          <a:lstStyle/>
          <a:p>
            <a:r>
              <a:rPr kumimoji="1" lang="en-US" altLang="ja-JP" dirty="0"/>
              <a:t>13.3 Evaluation</a:t>
            </a:r>
            <a:endParaRPr kumimoji="1" lang="ja-JP" altLang="en-US" dirty="0"/>
          </a:p>
        </p:txBody>
      </p:sp>
      <p:sp>
        <p:nvSpPr>
          <p:cNvPr id="3" name="コンテンツ プレースホルダー 2">
            <a:extLst>
              <a:ext uri="{FF2B5EF4-FFF2-40B4-BE49-F238E27FC236}">
                <a16:creationId xmlns:a16="http://schemas.microsoft.com/office/drawing/2014/main" id="{36A72A41-1748-800B-E28D-48BDB2F3A4FD}"/>
              </a:ext>
            </a:extLst>
          </p:cNvPr>
          <p:cNvSpPr>
            <a:spLocks noGrp="1"/>
          </p:cNvSpPr>
          <p:nvPr>
            <p:ph idx="1"/>
          </p:nvPr>
        </p:nvSpPr>
        <p:spPr/>
        <p:txBody>
          <a:bodyPr>
            <a:normAutofit/>
          </a:bodyPr>
          <a:lstStyle/>
          <a:p>
            <a:r>
              <a:rPr lang="ja-JP" altLang="en-US" dirty="0"/>
              <a:t>ストアを考慮した操作的意味論の拡張</a:t>
            </a:r>
            <a:endParaRPr lang="en-US" altLang="ja-JP" dirty="0"/>
          </a:p>
          <a:p>
            <a:pPr marL="0" indent="0">
              <a:buNone/>
            </a:pPr>
            <a:r>
              <a:rPr kumimoji="1" lang="en-US" altLang="ja-JP" dirty="0"/>
              <a:t>	location</a:t>
            </a:r>
            <a:r>
              <a:rPr kumimoji="1" lang="ja-JP" altLang="en-US" dirty="0"/>
              <a:t>や</a:t>
            </a:r>
            <a:r>
              <a:rPr lang="en-US" altLang="ja-JP" dirty="0"/>
              <a:t>store</a:t>
            </a:r>
            <a:r>
              <a:rPr lang="ja-JP" altLang="en-US" dirty="0"/>
              <a:t>を操作する新しい構文に対する評価規則を定義</a:t>
            </a:r>
            <a:endParaRPr lang="en-US" altLang="ja-JP" dirty="0"/>
          </a:p>
          <a:p>
            <a:pPr marL="0" indent="0">
              <a:buNone/>
            </a:pPr>
            <a:endParaRPr kumimoji="1" lang="en-US" altLang="ja-JP" dirty="0"/>
          </a:p>
          <a:p>
            <a:pPr marL="0" indent="0">
              <a:buNone/>
            </a:pPr>
            <a:r>
              <a:rPr lang="en-US" altLang="ja-JP" dirty="0"/>
              <a:t>allocation  </a:t>
            </a:r>
            <a:r>
              <a:rPr lang="en-US" altLang="ja-JP" dirty="0">
                <a:latin typeface="Consolas" panose="020B0609020204030204" pitchFamily="49" charset="0"/>
              </a:rPr>
              <a:t>(ref t</a:t>
            </a:r>
            <a:r>
              <a:rPr lang="ja-JP" altLang="en-US" dirty="0">
                <a:latin typeface="Consolas" panose="020B0609020204030204" pitchFamily="49" charset="0"/>
              </a:rPr>
              <a:t>₁ の評価</a:t>
            </a:r>
            <a:r>
              <a:rPr lang="en-US" altLang="ja-JP" dirty="0"/>
              <a:t>)</a:t>
            </a:r>
          </a:p>
          <a:p>
            <a:pPr marL="0" indent="0">
              <a:buNone/>
            </a:pPr>
            <a:r>
              <a:rPr lang="en-US" altLang="ja-JP" dirty="0"/>
              <a:t>	</a:t>
            </a:r>
            <a:r>
              <a:rPr lang="en-US" altLang="ja-JP" dirty="0">
                <a:latin typeface="Consolas" panose="020B0609020204030204" pitchFamily="49" charset="0"/>
              </a:rPr>
              <a:t>ref t</a:t>
            </a:r>
            <a:r>
              <a:rPr lang="ja-JP" altLang="en-US" dirty="0">
                <a:latin typeface="Consolas" panose="020B0609020204030204" pitchFamily="49" charset="0"/>
              </a:rPr>
              <a:t>₁を評価するためには，まずは</a:t>
            </a:r>
            <a:r>
              <a:rPr lang="en-US" altLang="ja-JP" dirty="0">
                <a:latin typeface="Consolas" panose="020B0609020204030204" pitchFamily="49" charset="0"/>
              </a:rPr>
              <a:t>t</a:t>
            </a:r>
            <a:r>
              <a:rPr lang="ja-JP" altLang="en-US" dirty="0">
                <a:latin typeface="Consolas" panose="020B0609020204030204" pitchFamily="49" charset="0"/>
              </a:rPr>
              <a:t>₁が値に評価されなければならない．</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t</a:t>
            </a:r>
            <a:r>
              <a:rPr lang="ja-JP" altLang="en-US" dirty="0">
                <a:latin typeface="Consolas" panose="020B0609020204030204" pitchFamily="49" charset="0"/>
              </a:rPr>
              <a:t>₁が値に評価されれば，未使用な</a:t>
            </a:r>
            <a:r>
              <a:rPr lang="en-US" altLang="ja-JP" dirty="0">
                <a:latin typeface="Consolas" panose="020B0609020204030204" pitchFamily="49" charset="0"/>
              </a:rPr>
              <a:t>l</a:t>
            </a:r>
            <a:r>
              <a:rPr lang="ja-JP" altLang="en-US" dirty="0">
                <a:latin typeface="Consolas" panose="020B0609020204030204" pitchFamily="49" charset="0"/>
              </a:rPr>
              <a:t>を選び（</a:t>
            </a:r>
            <a:r>
              <a:rPr lang="en-US" altLang="ja-JP" dirty="0">
                <a:latin typeface="Consolas" panose="020B0609020204030204" pitchFamily="49" charset="0"/>
              </a:rPr>
              <a:t>l </a:t>
            </a:r>
            <a:r>
              <a:rPr lang="ja-JP" altLang="en-US" dirty="0">
                <a:latin typeface="Consolas" panose="020B0609020204030204" pitchFamily="49" charset="0"/>
              </a:rPr>
              <a:t>∉ </a:t>
            </a:r>
            <a:r>
              <a:rPr lang="en-US" altLang="ja-JP" dirty="0" err="1">
                <a:latin typeface="Consolas" panose="020B0609020204030204" pitchFamily="49" charset="0"/>
              </a:rPr>
              <a:t>dom</a:t>
            </a:r>
            <a:r>
              <a:rPr lang="en-US" altLang="ja-JP" dirty="0">
                <a:latin typeface="Consolas" panose="020B0609020204030204" pitchFamily="49" charset="0"/>
              </a:rPr>
              <a:t>(μ)</a:t>
            </a:r>
            <a:r>
              <a:rPr lang="ja-JP" altLang="en-US" dirty="0">
                <a:latin typeface="Consolas" panose="020B0609020204030204" pitchFamily="49" charset="0"/>
              </a:rPr>
              <a:t>），</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a:t>
            </a:r>
            <a:r>
              <a:rPr lang="ja-JP" altLang="en-US" dirty="0">
                <a:latin typeface="Consolas" panose="020B0609020204030204" pitchFamily="49" charset="0"/>
              </a:rPr>
              <a:t>新たな束縛 </a:t>
            </a:r>
            <a:r>
              <a:rPr lang="en-US" altLang="ja-JP" dirty="0">
                <a:latin typeface="Consolas" panose="020B0609020204030204" pitchFamily="49" charset="0"/>
              </a:rPr>
              <a:t>l </a:t>
            </a:r>
            <a:r>
              <a:rPr lang="ja-JP" altLang="en-US" dirty="0">
                <a:latin typeface="Consolas" panose="020B0609020204030204" pitchFamily="49" charset="0"/>
              </a:rPr>
              <a:t>↦ </a:t>
            </a:r>
            <a:r>
              <a:rPr lang="en-US" altLang="ja-JP" dirty="0">
                <a:latin typeface="Consolas" panose="020B0609020204030204" pitchFamily="49" charset="0"/>
              </a:rPr>
              <a:t>v</a:t>
            </a:r>
            <a:r>
              <a:rPr lang="ja-JP" altLang="en-US" dirty="0">
                <a:latin typeface="Consolas" panose="020B0609020204030204" pitchFamily="49" charset="0"/>
              </a:rPr>
              <a:t>₁を持つように</a:t>
            </a:r>
            <a:r>
              <a:rPr lang="en-US" altLang="ja-JP" dirty="0">
                <a:latin typeface="Consolas" panose="020B0609020204030204" pitchFamily="49" charset="0"/>
              </a:rPr>
              <a:t>l</a:t>
            </a:r>
            <a:r>
              <a:rPr lang="ja-JP" altLang="en-US" dirty="0">
                <a:latin typeface="Consolas" panose="020B0609020204030204" pitchFamily="49" charset="0"/>
              </a:rPr>
              <a:t>を更新．</a:t>
            </a:r>
            <a:endParaRPr lang="en-US" altLang="ja-JP" dirty="0"/>
          </a:p>
        </p:txBody>
      </p:sp>
      <p:pic>
        <p:nvPicPr>
          <p:cNvPr id="5" name="図 4">
            <a:extLst>
              <a:ext uri="{FF2B5EF4-FFF2-40B4-BE49-F238E27FC236}">
                <a16:creationId xmlns:a16="http://schemas.microsoft.com/office/drawing/2014/main" id="{EEB07140-3DCD-B9F8-B290-6D66E00252AD}"/>
              </a:ext>
            </a:extLst>
          </p:cNvPr>
          <p:cNvPicPr>
            <a:picLocks noChangeAspect="1"/>
          </p:cNvPicPr>
          <p:nvPr/>
        </p:nvPicPr>
        <p:blipFill>
          <a:blip r:embed="rId2"/>
          <a:srcRect l="26775" t="36266" r="2840" b="56445"/>
          <a:stretch/>
        </p:blipFill>
        <p:spPr>
          <a:xfrm>
            <a:off x="641864" y="3840871"/>
            <a:ext cx="7860272" cy="1085088"/>
          </a:xfrm>
          <a:prstGeom prst="rect">
            <a:avLst/>
          </a:prstGeom>
        </p:spPr>
      </p:pic>
      <p:pic>
        <p:nvPicPr>
          <p:cNvPr id="6" name="図 5">
            <a:extLst>
              <a:ext uri="{FF2B5EF4-FFF2-40B4-BE49-F238E27FC236}">
                <a16:creationId xmlns:a16="http://schemas.microsoft.com/office/drawing/2014/main" id="{424277E8-1421-8AB6-E31E-6844809AF3BD}"/>
              </a:ext>
            </a:extLst>
          </p:cNvPr>
          <p:cNvPicPr>
            <a:picLocks noChangeAspect="1"/>
          </p:cNvPicPr>
          <p:nvPr/>
        </p:nvPicPr>
        <p:blipFill>
          <a:blip r:embed="rId2"/>
          <a:srcRect l="26189" t="49779" r="3426" b="42932"/>
          <a:stretch/>
        </p:blipFill>
        <p:spPr>
          <a:xfrm>
            <a:off x="641864" y="5215667"/>
            <a:ext cx="7860272" cy="1085088"/>
          </a:xfrm>
          <a:prstGeom prst="rect">
            <a:avLst/>
          </a:prstGeom>
        </p:spPr>
      </p:pic>
    </p:spTree>
    <p:extLst>
      <p:ext uri="{BB962C8B-B14F-4D97-AF65-F5344CB8AC3E}">
        <p14:creationId xmlns:p14="http://schemas.microsoft.com/office/powerpoint/2010/main" val="398455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BE088-8BDF-AA39-CF9B-5D68683FA818}"/>
              </a:ext>
            </a:extLst>
          </p:cNvPr>
          <p:cNvSpPr>
            <a:spLocks noGrp="1"/>
          </p:cNvSpPr>
          <p:nvPr>
            <p:ph type="title"/>
          </p:nvPr>
        </p:nvSpPr>
        <p:spPr/>
        <p:txBody>
          <a:bodyPr/>
          <a:lstStyle/>
          <a:p>
            <a:r>
              <a:rPr kumimoji="1" lang="en-US" altLang="ja-JP" dirty="0"/>
              <a:t>13.3.1 Exercise</a:t>
            </a:r>
            <a:endParaRPr kumimoji="1" lang="ja-JP" altLang="en-US" dirty="0"/>
          </a:p>
        </p:txBody>
      </p:sp>
      <p:pic>
        <p:nvPicPr>
          <p:cNvPr id="5" name="コンテンツ プレースホルダー 4">
            <a:extLst>
              <a:ext uri="{FF2B5EF4-FFF2-40B4-BE49-F238E27FC236}">
                <a16:creationId xmlns:a16="http://schemas.microsoft.com/office/drawing/2014/main" id="{44F75657-A0BB-D993-A224-D82AF08A0335}"/>
              </a:ext>
            </a:extLst>
          </p:cNvPr>
          <p:cNvPicPr>
            <a:picLocks noGrp="1" noChangeAspect="1"/>
          </p:cNvPicPr>
          <p:nvPr>
            <p:ph idx="1"/>
          </p:nvPr>
        </p:nvPicPr>
        <p:blipFill>
          <a:blip r:embed="rId2"/>
          <a:srcRect l="5527" t="7953" r="5823" b="42448"/>
          <a:stretch/>
        </p:blipFill>
        <p:spPr>
          <a:xfrm>
            <a:off x="824541" y="1050217"/>
            <a:ext cx="7494917" cy="5589857"/>
          </a:xfrm>
        </p:spPr>
      </p:pic>
    </p:spTree>
    <p:extLst>
      <p:ext uri="{BB962C8B-B14F-4D97-AF65-F5344CB8AC3E}">
        <p14:creationId xmlns:p14="http://schemas.microsoft.com/office/powerpoint/2010/main" val="2975469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EE5FE-961F-BCA1-7F90-08040351EDA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594E466-0B33-7C31-1ED1-3CE928C425CB}"/>
              </a:ext>
            </a:extLst>
          </p:cNvPr>
          <p:cNvSpPr>
            <a:spLocks noGrp="1"/>
          </p:cNvSpPr>
          <p:nvPr>
            <p:ph type="title"/>
          </p:nvPr>
        </p:nvSpPr>
        <p:spPr/>
        <p:txBody>
          <a:bodyPr/>
          <a:lstStyle/>
          <a:p>
            <a:r>
              <a:rPr kumimoji="1" lang="en-US" altLang="ja-JP" dirty="0"/>
              <a:t>13.3.1 Exercise</a:t>
            </a:r>
            <a:endParaRPr kumimoji="1" lang="ja-JP" altLang="en-US" dirty="0"/>
          </a:p>
        </p:txBody>
      </p:sp>
      <p:pic>
        <p:nvPicPr>
          <p:cNvPr id="5" name="コンテンツ プレースホルダー 4">
            <a:extLst>
              <a:ext uri="{FF2B5EF4-FFF2-40B4-BE49-F238E27FC236}">
                <a16:creationId xmlns:a16="http://schemas.microsoft.com/office/drawing/2014/main" id="{55E7D00D-1CEE-E7B2-6F80-6C9196F7AC30}"/>
              </a:ext>
            </a:extLst>
          </p:cNvPr>
          <p:cNvPicPr>
            <a:picLocks noGrp="1" noChangeAspect="1"/>
          </p:cNvPicPr>
          <p:nvPr>
            <p:ph idx="1"/>
          </p:nvPr>
        </p:nvPicPr>
        <p:blipFill>
          <a:blip r:embed="rId2"/>
          <a:srcRect l="6688" t="58107" r="5004" b="2639"/>
          <a:stretch/>
        </p:blipFill>
        <p:spPr>
          <a:xfrm>
            <a:off x="376042" y="1220905"/>
            <a:ext cx="8391915" cy="4972631"/>
          </a:xfrm>
        </p:spPr>
      </p:pic>
    </p:spTree>
    <p:extLst>
      <p:ext uri="{BB962C8B-B14F-4D97-AF65-F5344CB8AC3E}">
        <p14:creationId xmlns:p14="http://schemas.microsoft.com/office/powerpoint/2010/main" val="2992147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2F59A-2C6D-6166-D99E-0BD4FE62392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D9B2D16-C16B-8AEF-FA1C-B77654AF2AC1}"/>
              </a:ext>
            </a:extLst>
          </p:cNvPr>
          <p:cNvSpPr>
            <a:spLocks noGrp="1"/>
          </p:cNvSpPr>
          <p:nvPr>
            <p:ph type="title"/>
          </p:nvPr>
        </p:nvSpPr>
        <p:spPr/>
        <p:txBody>
          <a:bodyPr/>
          <a:lstStyle/>
          <a:p>
            <a:r>
              <a:rPr kumimoji="1" lang="en-US" altLang="ja-JP" dirty="0"/>
              <a:t>13.3.1 Exercise</a:t>
            </a:r>
            <a:endParaRPr kumimoji="1" lang="ja-JP" altLang="en-US" dirty="0"/>
          </a:p>
        </p:txBody>
      </p:sp>
      <p:pic>
        <p:nvPicPr>
          <p:cNvPr id="7" name="コンテンツ プレースホルダー 6">
            <a:extLst>
              <a:ext uri="{FF2B5EF4-FFF2-40B4-BE49-F238E27FC236}">
                <a16:creationId xmlns:a16="http://schemas.microsoft.com/office/drawing/2014/main" id="{62EA8B7D-B3BF-5A90-583F-4CF1687CBCEC}"/>
              </a:ext>
            </a:extLst>
          </p:cNvPr>
          <p:cNvPicPr>
            <a:picLocks noGrp="1" noChangeAspect="1"/>
          </p:cNvPicPr>
          <p:nvPr>
            <p:ph idx="1"/>
          </p:nvPr>
        </p:nvPicPr>
        <p:blipFill>
          <a:blip r:embed="rId2"/>
          <a:srcRect l="11160" t="8178" r="3155" b="33771"/>
          <a:stretch/>
        </p:blipFill>
        <p:spPr>
          <a:xfrm>
            <a:off x="1304544" y="819702"/>
            <a:ext cx="6534912" cy="5901772"/>
          </a:xfrm>
        </p:spPr>
      </p:pic>
    </p:spTree>
    <p:extLst>
      <p:ext uri="{BB962C8B-B14F-4D97-AF65-F5344CB8AC3E}">
        <p14:creationId xmlns:p14="http://schemas.microsoft.com/office/powerpoint/2010/main" val="1250805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B1BCE-B1DC-F5C4-D835-5D9FD24AB3F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36708E2-F92C-5C5E-E6ED-E58676E39A51}"/>
              </a:ext>
            </a:extLst>
          </p:cNvPr>
          <p:cNvSpPr>
            <a:spLocks noGrp="1"/>
          </p:cNvSpPr>
          <p:nvPr>
            <p:ph type="title"/>
          </p:nvPr>
        </p:nvSpPr>
        <p:spPr/>
        <p:txBody>
          <a:bodyPr/>
          <a:lstStyle/>
          <a:p>
            <a:r>
              <a:rPr kumimoji="1" lang="en-US" altLang="ja-JP" dirty="0"/>
              <a:t>13.3.1 Exercise</a:t>
            </a:r>
            <a:endParaRPr kumimoji="1" lang="ja-JP" altLang="en-US" dirty="0"/>
          </a:p>
        </p:txBody>
      </p:sp>
      <p:pic>
        <p:nvPicPr>
          <p:cNvPr id="7" name="コンテンツ プレースホルダー 6">
            <a:extLst>
              <a:ext uri="{FF2B5EF4-FFF2-40B4-BE49-F238E27FC236}">
                <a16:creationId xmlns:a16="http://schemas.microsoft.com/office/drawing/2014/main" id="{010088D7-F93A-93D7-1CCE-1A1D6B3C5BDD}"/>
              </a:ext>
            </a:extLst>
          </p:cNvPr>
          <p:cNvPicPr>
            <a:picLocks noGrp="1" noChangeAspect="1"/>
          </p:cNvPicPr>
          <p:nvPr>
            <p:ph idx="1"/>
          </p:nvPr>
        </p:nvPicPr>
        <p:blipFill>
          <a:blip r:embed="rId2"/>
          <a:srcRect l="11160" t="67299" r="3155" b="8865"/>
          <a:stretch/>
        </p:blipFill>
        <p:spPr>
          <a:xfrm>
            <a:off x="351105" y="1673142"/>
            <a:ext cx="8441790" cy="3130506"/>
          </a:xfrm>
        </p:spPr>
      </p:pic>
    </p:spTree>
    <p:extLst>
      <p:ext uri="{BB962C8B-B14F-4D97-AF65-F5344CB8AC3E}">
        <p14:creationId xmlns:p14="http://schemas.microsoft.com/office/powerpoint/2010/main" val="1964420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B9AADF-A2BD-3099-2D6F-7EB940801470}"/>
              </a:ext>
            </a:extLst>
          </p:cNvPr>
          <p:cNvSpPr>
            <a:spLocks noGrp="1"/>
          </p:cNvSpPr>
          <p:nvPr>
            <p:ph type="title"/>
          </p:nvPr>
        </p:nvSpPr>
        <p:spPr/>
        <p:txBody>
          <a:bodyPr/>
          <a:lstStyle/>
          <a:p>
            <a:r>
              <a:rPr lang="en-US" altLang="ja-JP" dirty="0"/>
              <a:t>13.4 Store </a:t>
            </a:r>
            <a:r>
              <a:rPr lang="en-US" altLang="ja-JP" dirty="0" err="1"/>
              <a:t>Typings</a:t>
            </a:r>
            <a:endParaRPr kumimoji="1" lang="ja-JP" altLang="en-US" dirty="0"/>
          </a:p>
        </p:txBody>
      </p:sp>
      <p:sp>
        <p:nvSpPr>
          <p:cNvPr id="3" name="コンテンツ プレースホルダー 2">
            <a:extLst>
              <a:ext uri="{FF2B5EF4-FFF2-40B4-BE49-F238E27FC236}">
                <a16:creationId xmlns:a16="http://schemas.microsoft.com/office/drawing/2014/main" id="{1851FEB3-80D6-8270-9045-F7E648873B05}"/>
              </a:ext>
            </a:extLst>
          </p:cNvPr>
          <p:cNvSpPr>
            <a:spLocks noGrp="1"/>
          </p:cNvSpPr>
          <p:nvPr>
            <p:ph idx="1"/>
          </p:nvPr>
        </p:nvSpPr>
        <p:spPr/>
        <p:txBody>
          <a:bodyPr/>
          <a:lstStyle/>
          <a:p>
            <a:r>
              <a:rPr lang="en-US" altLang="ja-JP" dirty="0">
                <a:latin typeface="Consolas" panose="020B0609020204030204" pitchFamily="49" charset="0"/>
              </a:rPr>
              <a:t>l</a:t>
            </a:r>
            <a:r>
              <a:rPr lang="ja-JP" altLang="en-US" dirty="0">
                <a:latin typeface="Consolas" panose="020B0609020204030204" pitchFamily="49" charset="0"/>
              </a:rPr>
              <a:t>の型は，その場所に格納されている内容に依存する．</a:t>
            </a: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r>
              <a:rPr kumimoji="1" lang="ja-JP" altLang="en-US" dirty="0">
                <a:latin typeface="Consolas" panose="020B0609020204030204" pitchFamily="49" charset="0"/>
              </a:rPr>
              <a:t>例</a:t>
            </a:r>
            <a:r>
              <a:rPr kumimoji="1" lang="en-US" altLang="ja-JP" dirty="0">
                <a:latin typeface="Consolas" panose="020B0609020204030204" pitchFamily="49" charset="0"/>
              </a:rPr>
              <a:t>)</a:t>
            </a:r>
            <a:r>
              <a:rPr kumimoji="1" lang="ja-JP" altLang="en-US" dirty="0">
                <a:latin typeface="Consolas" panose="020B0609020204030204" pitchFamily="49" charset="0"/>
              </a:rPr>
              <a:t>　</a:t>
            </a:r>
            <a:r>
              <a:rPr kumimoji="1" lang="en-US" altLang="ja-JP" dirty="0">
                <a:latin typeface="Consolas" panose="020B0609020204030204" pitchFamily="49" charset="0"/>
              </a:rPr>
              <a:t>l</a:t>
            </a:r>
            <a:r>
              <a:rPr kumimoji="1" lang="ja-JP" altLang="en-US" dirty="0">
                <a:latin typeface="Consolas" panose="020B0609020204030204" pitchFamily="49" charset="0"/>
              </a:rPr>
              <a:t>₂を</a:t>
            </a:r>
            <a:r>
              <a:rPr kumimoji="1" lang="en-US" altLang="ja-JP" dirty="0">
                <a:latin typeface="Consolas" panose="020B0609020204030204" pitchFamily="49" charset="0"/>
              </a:rPr>
              <a:t>dereference</a:t>
            </a:r>
          </a:p>
          <a:p>
            <a:pPr marL="0" indent="0">
              <a:buNone/>
            </a:pPr>
            <a:r>
              <a:rPr lang="en-US" altLang="ja-JP" dirty="0">
                <a:latin typeface="Consolas" panose="020B0609020204030204" pitchFamily="49" charset="0"/>
              </a:rPr>
              <a:t>	(l</a:t>
            </a:r>
            <a:r>
              <a:rPr lang="ja-JP" altLang="en-US" dirty="0">
                <a:latin typeface="Consolas" panose="020B0609020204030204" pitchFamily="49" charset="0"/>
              </a:rPr>
              <a:t>₁ ↦ </a:t>
            </a:r>
            <a:r>
              <a:rPr lang="en-US" altLang="ja-JP" dirty="0">
                <a:latin typeface="Consolas" panose="020B0609020204030204" pitchFamily="49" charset="0"/>
              </a:rPr>
              <a:t>unit, l</a:t>
            </a:r>
            <a:r>
              <a:rPr lang="ja-JP" altLang="en-US" dirty="0">
                <a:latin typeface="Consolas" panose="020B0609020204030204" pitchFamily="49" charset="0"/>
              </a:rPr>
              <a:t>₂ ↦ </a:t>
            </a:r>
            <a:r>
              <a:rPr lang="en-US" altLang="ja-JP" dirty="0">
                <a:latin typeface="Consolas" panose="020B0609020204030204" pitchFamily="49" charset="0"/>
              </a:rPr>
              <a:t>unit)</a:t>
            </a:r>
            <a:r>
              <a:rPr lang="ja-JP" altLang="en-US" dirty="0">
                <a:latin typeface="Consolas" panose="020B0609020204030204" pitchFamily="49" charset="0"/>
              </a:rPr>
              <a:t>　⇒　</a:t>
            </a:r>
            <a:r>
              <a:rPr lang="en-US" altLang="ja-JP" dirty="0">
                <a:latin typeface="Consolas" panose="020B0609020204030204" pitchFamily="49" charset="0"/>
              </a:rPr>
              <a:t>!l</a:t>
            </a:r>
            <a:r>
              <a:rPr lang="ja-JP" altLang="en-US" dirty="0">
                <a:latin typeface="Consolas" panose="020B0609020204030204" pitchFamily="49" charset="0"/>
              </a:rPr>
              <a:t>₂ </a:t>
            </a:r>
            <a:r>
              <a:rPr lang="en-US" altLang="ja-JP" dirty="0">
                <a:latin typeface="Consolas" panose="020B0609020204030204" pitchFamily="49" charset="0"/>
              </a:rPr>
              <a:t>= unit (</a:t>
            </a:r>
            <a:r>
              <a:rPr lang="ja-JP" altLang="en-US" dirty="0">
                <a:latin typeface="Consolas" panose="020B0609020204030204" pitchFamily="49" charset="0"/>
              </a:rPr>
              <a:t>型 </a:t>
            </a:r>
            <a:r>
              <a:rPr lang="en-US" altLang="ja-JP" dirty="0">
                <a:latin typeface="Consolas" panose="020B0609020204030204" pitchFamily="49" charset="0"/>
              </a:rPr>
              <a:t>: Unit)</a:t>
            </a:r>
          </a:p>
          <a:p>
            <a:pPr marL="0" indent="0">
              <a:buNone/>
            </a:pPr>
            <a:r>
              <a:rPr kumimoji="1" lang="en-US" altLang="ja-JP" dirty="0">
                <a:latin typeface="Consolas" panose="020B0609020204030204" pitchFamily="49" charset="0"/>
              </a:rPr>
              <a:t>	</a:t>
            </a:r>
            <a:r>
              <a:rPr lang="en-US" altLang="ja-JP" dirty="0">
                <a:latin typeface="Consolas" panose="020B0609020204030204" pitchFamily="49" charset="0"/>
              </a:rPr>
              <a:t>(l</a:t>
            </a:r>
            <a:r>
              <a:rPr lang="ja-JP" altLang="en-US" dirty="0">
                <a:latin typeface="Consolas" panose="020B0609020204030204" pitchFamily="49" charset="0"/>
              </a:rPr>
              <a:t>₁ ↦ </a:t>
            </a:r>
            <a:r>
              <a:rPr lang="en-US" altLang="ja-JP" dirty="0">
                <a:latin typeface="Consolas" panose="020B0609020204030204" pitchFamily="49" charset="0"/>
              </a:rPr>
              <a:t>unit, l</a:t>
            </a:r>
            <a:r>
              <a:rPr lang="ja-JP" altLang="en-US" dirty="0">
                <a:latin typeface="Consolas" panose="020B0609020204030204" pitchFamily="49" charset="0"/>
              </a:rPr>
              <a:t>₂ ↦ </a:t>
            </a:r>
            <a:r>
              <a:rPr lang="en-US" altLang="ja-JP" dirty="0" err="1">
                <a:latin typeface="Consolas" panose="020B0609020204030204" pitchFamily="49" charset="0"/>
              </a:rPr>
              <a:t>λx:Unit.x</a:t>
            </a:r>
            <a:r>
              <a:rPr lang="en-US" altLang="ja-JP" dirty="0">
                <a:latin typeface="Consolas" panose="020B0609020204030204" pitchFamily="49" charset="0"/>
              </a:rPr>
              <a:t>)</a:t>
            </a:r>
            <a:r>
              <a:rPr lang="ja-JP" altLang="en-US" dirty="0">
                <a:latin typeface="Consolas" panose="020B0609020204030204" pitchFamily="49" charset="0"/>
              </a:rPr>
              <a:t>　</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a:t>
            </a:r>
            <a:r>
              <a:rPr lang="ja-JP" altLang="en-US" dirty="0">
                <a:latin typeface="Consolas" panose="020B0609020204030204" pitchFamily="49" charset="0"/>
              </a:rPr>
              <a:t>⇒　</a:t>
            </a:r>
            <a:r>
              <a:rPr lang="en-US" altLang="ja-JP" dirty="0">
                <a:latin typeface="Consolas" panose="020B0609020204030204" pitchFamily="49" charset="0"/>
              </a:rPr>
              <a:t>!l</a:t>
            </a:r>
            <a:r>
              <a:rPr lang="ja-JP" altLang="en-US" dirty="0">
                <a:latin typeface="Consolas" panose="020B0609020204030204" pitchFamily="49" charset="0"/>
              </a:rPr>
              <a:t>₂ </a:t>
            </a:r>
            <a:r>
              <a:rPr lang="en-US" altLang="ja-JP" dirty="0">
                <a:latin typeface="Consolas" panose="020B0609020204030204" pitchFamily="49" charset="0"/>
              </a:rPr>
              <a:t>= </a:t>
            </a:r>
            <a:r>
              <a:rPr lang="en-US" altLang="ja-JP" dirty="0" err="1">
                <a:latin typeface="Consolas" panose="020B0609020204030204" pitchFamily="49" charset="0"/>
              </a:rPr>
              <a:t>λx:Unit.x</a:t>
            </a:r>
            <a:r>
              <a:rPr lang="en-US" altLang="ja-JP" dirty="0">
                <a:latin typeface="Consolas" panose="020B0609020204030204" pitchFamily="49" charset="0"/>
              </a:rPr>
              <a:t> (</a:t>
            </a:r>
            <a:r>
              <a:rPr lang="ja-JP" altLang="en-US" dirty="0">
                <a:latin typeface="Consolas" panose="020B0609020204030204" pitchFamily="49" charset="0"/>
              </a:rPr>
              <a:t>型 </a:t>
            </a:r>
            <a:r>
              <a:rPr lang="en-US" altLang="ja-JP" dirty="0">
                <a:latin typeface="Consolas" panose="020B0609020204030204" pitchFamily="49" charset="0"/>
              </a:rPr>
              <a:t>: Unit -&gt; Unit)</a:t>
            </a:r>
          </a:p>
          <a:p>
            <a:pPr marL="0" indent="0">
              <a:buNone/>
            </a:pPr>
            <a:endParaRPr kumimoji="1"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r>
              <a:rPr lang="ja-JP" altLang="en-US" dirty="0">
                <a:latin typeface="Consolas" panose="020B0609020204030204" pitchFamily="49" charset="0"/>
              </a:rPr>
              <a:t>・</a:t>
            </a:r>
            <a:r>
              <a:rPr lang="en-US" altLang="ja-JP" dirty="0">
                <a:latin typeface="Consolas" panose="020B0609020204030204" pitchFamily="49" charset="0"/>
              </a:rPr>
              <a:t>l</a:t>
            </a:r>
            <a:r>
              <a:rPr lang="ja-JP" altLang="en-US" dirty="0">
                <a:latin typeface="Consolas" panose="020B0609020204030204" pitchFamily="49" charset="0"/>
              </a:rPr>
              <a:t>に格納されている値の型</a:t>
            </a:r>
            <a:r>
              <a:rPr lang="en-US" altLang="ja-JP" dirty="0">
                <a:latin typeface="Consolas" panose="020B0609020204030204" pitchFamily="49" charset="0"/>
              </a:rPr>
              <a:t>(T</a:t>
            </a:r>
            <a:r>
              <a:rPr lang="ja-JP" altLang="en-US" dirty="0">
                <a:latin typeface="Consolas" panose="020B0609020204030204" pitchFamily="49" charset="0"/>
              </a:rPr>
              <a:t>₁</a:t>
            </a:r>
            <a:r>
              <a:rPr lang="en-US" altLang="ja-JP" dirty="0">
                <a:latin typeface="Consolas" panose="020B0609020204030204" pitchFamily="49" charset="0"/>
              </a:rPr>
              <a:t>)</a:t>
            </a:r>
            <a:r>
              <a:rPr lang="ja-JP" altLang="en-US" dirty="0">
                <a:latin typeface="Consolas" panose="020B0609020204030204" pitchFamily="49" charset="0"/>
              </a:rPr>
              <a:t>を参照し，</a:t>
            </a:r>
            <a:r>
              <a:rPr lang="en-US" altLang="ja-JP" dirty="0">
                <a:latin typeface="Consolas" panose="020B0609020204030204" pitchFamily="49" charset="0"/>
              </a:rPr>
              <a:t>l</a:t>
            </a:r>
            <a:r>
              <a:rPr lang="ja-JP" altLang="en-US" dirty="0">
                <a:latin typeface="Consolas" panose="020B0609020204030204" pitchFamily="49" charset="0"/>
              </a:rPr>
              <a:t>の型を</a:t>
            </a:r>
            <a:r>
              <a:rPr lang="en-US" altLang="ja-JP" dirty="0">
                <a:latin typeface="Consolas" panose="020B0609020204030204" pitchFamily="49" charset="0"/>
              </a:rPr>
              <a:t>Ref T</a:t>
            </a:r>
            <a:r>
              <a:rPr lang="ja-JP" altLang="en-US" dirty="0">
                <a:latin typeface="Consolas" panose="020B0609020204030204" pitchFamily="49" charset="0"/>
              </a:rPr>
              <a:t>₁とする方法</a:t>
            </a: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r>
              <a:rPr lang="ja-JP" altLang="en-US" dirty="0">
                <a:latin typeface="Consolas" panose="020B0609020204030204" pitchFamily="49" charset="0"/>
              </a:rPr>
              <a:t>結局のところ，型付けが３項関係（コンテキスト，項，型）から４項関係（コンテキスト，</a:t>
            </a:r>
            <a:r>
              <a:rPr lang="en-US" altLang="ja-JP" dirty="0">
                <a:latin typeface="+mj-lt"/>
              </a:rPr>
              <a:t>stores</a:t>
            </a:r>
            <a:r>
              <a:rPr lang="ja-JP" altLang="en-US" dirty="0">
                <a:latin typeface="Consolas" panose="020B0609020204030204" pitchFamily="49" charset="0"/>
              </a:rPr>
              <a:t>，項，型）になったので，次のようにも書ける．</a:t>
            </a:r>
            <a:endParaRPr lang="en-US" altLang="ja-JP" dirty="0">
              <a:latin typeface="Consolas" panose="020B0609020204030204" pitchFamily="49" charset="0"/>
            </a:endParaRPr>
          </a:p>
        </p:txBody>
      </p:sp>
      <p:pic>
        <p:nvPicPr>
          <p:cNvPr id="5" name="図 4">
            <a:extLst>
              <a:ext uri="{FF2B5EF4-FFF2-40B4-BE49-F238E27FC236}">
                <a16:creationId xmlns:a16="http://schemas.microsoft.com/office/drawing/2014/main" id="{D18BCA22-9A7C-7F77-DEC3-07E823E4E43A}"/>
              </a:ext>
            </a:extLst>
          </p:cNvPr>
          <p:cNvPicPr>
            <a:picLocks noChangeAspect="1"/>
          </p:cNvPicPr>
          <p:nvPr/>
        </p:nvPicPr>
        <p:blipFill>
          <a:blip r:embed="rId2"/>
          <a:srcRect l="41706" t="15314" r="36492" b="78133"/>
          <a:stretch/>
        </p:blipFill>
        <p:spPr>
          <a:xfrm>
            <a:off x="3291840" y="4171368"/>
            <a:ext cx="2036064" cy="815757"/>
          </a:xfrm>
          <a:prstGeom prst="rect">
            <a:avLst/>
          </a:prstGeom>
        </p:spPr>
      </p:pic>
      <p:pic>
        <p:nvPicPr>
          <p:cNvPr id="6" name="図 5">
            <a:extLst>
              <a:ext uri="{FF2B5EF4-FFF2-40B4-BE49-F238E27FC236}">
                <a16:creationId xmlns:a16="http://schemas.microsoft.com/office/drawing/2014/main" id="{4642D703-5A68-0106-92D1-9E61B98A87B0}"/>
              </a:ext>
            </a:extLst>
          </p:cNvPr>
          <p:cNvPicPr>
            <a:picLocks noChangeAspect="1"/>
          </p:cNvPicPr>
          <p:nvPr/>
        </p:nvPicPr>
        <p:blipFill>
          <a:blip r:embed="rId2"/>
          <a:srcRect l="42620" t="48565" r="35578" b="44882"/>
          <a:stretch/>
        </p:blipFill>
        <p:spPr>
          <a:xfrm>
            <a:off x="3291840" y="5579544"/>
            <a:ext cx="2036064" cy="815757"/>
          </a:xfrm>
          <a:prstGeom prst="rect">
            <a:avLst/>
          </a:prstGeom>
        </p:spPr>
      </p:pic>
    </p:spTree>
    <p:extLst>
      <p:ext uri="{BB962C8B-B14F-4D97-AF65-F5344CB8AC3E}">
        <p14:creationId xmlns:p14="http://schemas.microsoft.com/office/powerpoint/2010/main" val="3636986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C38275-573B-12D6-0F86-318A9F2A92E2}"/>
              </a:ext>
            </a:extLst>
          </p:cNvPr>
          <p:cNvSpPr>
            <a:spLocks noGrp="1"/>
          </p:cNvSpPr>
          <p:nvPr>
            <p:ph type="title"/>
          </p:nvPr>
        </p:nvSpPr>
        <p:spPr/>
        <p:txBody>
          <a:bodyPr/>
          <a:lstStyle/>
          <a:p>
            <a:r>
              <a:rPr lang="en-US" altLang="ja-JP" dirty="0"/>
              <a:t>13.4 Store </a:t>
            </a:r>
            <a:r>
              <a:rPr lang="en-US" altLang="ja-JP" dirty="0" err="1"/>
              <a:t>Typings</a:t>
            </a:r>
            <a:endParaRPr kumimoji="1" lang="ja-JP" altLang="en-US" dirty="0"/>
          </a:p>
        </p:txBody>
      </p:sp>
      <p:sp>
        <p:nvSpPr>
          <p:cNvPr id="3" name="コンテンツ プレースホルダー 2">
            <a:extLst>
              <a:ext uri="{FF2B5EF4-FFF2-40B4-BE49-F238E27FC236}">
                <a16:creationId xmlns:a16="http://schemas.microsoft.com/office/drawing/2014/main" id="{FCC6206C-1025-6DF4-B2E2-851847147F6F}"/>
              </a:ext>
            </a:extLst>
          </p:cNvPr>
          <p:cNvSpPr>
            <a:spLocks noGrp="1"/>
          </p:cNvSpPr>
          <p:nvPr>
            <p:ph idx="1"/>
          </p:nvPr>
        </p:nvSpPr>
        <p:spPr>
          <a:xfrm>
            <a:off x="259195" y="1099789"/>
            <a:ext cx="8625610" cy="5758211"/>
          </a:xfrm>
        </p:spPr>
        <p:txBody>
          <a:bodyPr>
            <a:normAutofit/>
          </a:bodyPr>
          <a:lstStyle/>
          <a:p>
            <a:pPr marL="0" indent="0">
              <a:buNone/>
            </a:pPr>
            <a:r>
              <a:rPr kumimoji="1" lang="ja-JP" altLang="en-US" dirty="0"/>
              <a:t>前のページの問題点</a:t>
            </a:r>
            <a:endParaRPr kumimoji="1" lang="en-US" altLang="ja-JP" dirty="0"/>
          </a:p>
          <a:p>
            <a:r>
              <a:rPr lang="ja-JP" altLang="en-US" dirty="0"/>
              <a:t>型チェックが非効率になる可能性がある</a:t>
            </a:r>
            <a:endParaRPr lang="en-US" altLang="ja-JP" dirty="0"/>
          </a:p>
          <a:p>
            <a:pPr marL="0" indent="0">
              <a:buNone/>
            </a:pPr>
            <a:r>
              <a:rPr kumimoji="1" lang="en-US" altLang="ja-JP" dirty="0"/>
              <a:t>	</a:t>
            </a:r>
            <a:r>
              <a:rPr kumimoji="1" lang="en-US" altLang="ja-JP" dirty="0">
                <a:latin typeface="Consolas" panose="020B0609020204030204" pitchFamily="49" charset="0"/>
              </a:rPr>
              <a:t>l</a:t>
            </a:r>
            <a:r>
              <a:rPr kumimoji="1" lang="ja-JP" altLang="en-US" dirty="0">
                <a:latin typeface="Consolas" panose="020B0609020204030204" pitchFamily="49" charset="0"/>
              </a:rPr>
              <a:t>の型を計算するたびにその場所に格納される値の型を計算しなければならない．</a:t>
            </a:r>
            <a:endParaRPr kumimoji="1" lang="en-US" altLang="ja-JP" dirty="0">
              <a:latin typeface="Consolas" panose="020B0609020204030204" pitchFamily="49" charset="0"/>
            </a:endParaRPr>
          </a:p>
          <a:p>
            <a:pPr marL="0" indent="0">
              <a:buNone/>
            </a:pPr>
            <a:r>
              <a:rPr lang="en-US" altLang="ja-JP" dirty="0"/>
              <a:t>	</a:t>
            </a:r>
            <a:r>
              <a:rPr lang="ja-JP" altLang="en-US" dirty="0"/>
              <a:t>さらにその値がほかの場所を参照していたら・・・？</a:t>
            </a:r>
            <a:endParaRPr lang="en-US" altLang="ja-JP" dirty="0"/>
          </a:p>
          <a:p>
            <a:pPr marL="0" indent="0">
              <a:buNone/>
            </a:pPr>
            <a:r>
              <a:rPr lang="en-US" altLang="ja-JP" dirty="0"/>
              <a:t>	</a:t>
            </a:r>
            <a:r>
              <a:rPr lang="ja-JP" altLang="en-US" dirty="0"/>
              <a:t>例）</a:t>
            </a:r>
            <a:endParaRPr lang="en-US" altLang="ja-JP" dirty="0"/>
          </a:p>
          <a:p>
            <a:pPr marL="0" indent="0">
              <a:buNone/>
            </a:pPr>
            <a:r>
              <a:rPr lang="en-US" altLang="ja-JP" dirty="0">
                <a:latin typeface="Consolas" panose="020B0609020204030204" pitchFamily="49" charset="0"/>
              </a:rPr>
              <a:t>	l1 ↦ </a:t>
            </a:r>
            <a:r>
              <a:rPr lang="el-GR" altLang="ja-JP" dirty="0">
                <a:latin typeface="Consolas" panose="020B0609020204030204" pitchFamily="49" charset="0"/>
              </a:rPr>
              <a:t>λ</a:t>
            </a:r>
            <a:r>
              <a:rPr lang="en-US" altLang="ja-JP" dirty="0">
                <a:latin typeface="Consolas" panose="020B0609020204030204" pitchFamily="49" charset="0"/>
              </a:rPr>
              <a:t>x:Nat. 999,</a:t>
            </a:r>
          </a:p>
          <a:p>
            <a:pPr marL="0" indent="0">
              <a:buNone/>
            </a:pPr>
            <a:r>
              <a:rPr lang="en-US" altLang="ja-JP" dirty="0">
                <a:latin typeface="Consolas" panose="020B0609020204030204" pitchFamily="49" charset="0"/>
              </a:rPr>
              <a:t>	l2 ↦ </a:t>
            </a:r>
            <a:r>
              <a:rPr lang="el-GR" altLang="ja-JP" dirty="0">
                <a:latin typeface="Consolas" panose="020B0609020204030204" pitchFamily="49" charset="0"/>
              </a:rPr>
              <a:t>λ</a:t>
            </a:r>
            <a:r>
              <a:rPr lang="en-US" altLang="ja-JP" dirty="0">
                <a:latin typeface="Consolas" panose="020B0609020204030204" pitchFamily="49" charset="0"/>
              </a:rPr>
              <a:t>x:Nat. (!l1) x,</a:t>
            </a:r>
          </a:p>
          <a:p>
            <a:pPr marL="0" indent="0">
              <a:buNone/>
            </a:pPr>
            <a:r>
              <a:rPr lang="en-US" altLang="ja-JP" dirty="0">
                <a:latin typeface="Consolas" panose="020B0609020204030204" pitchFamily="49" charset="0"/>
              </a:rPr>
              <a:t>	l3 ↦ </a:t>
            </a:r>
            <a:r>
              <a:rPr lang="el-GR" altLang="ja-JP" dirty="0">
                <a:latin typeface="Consolas" panose="020B0609020204030204" pitchFamily="49" charset="0"/>
              </a:rPr>
              <a:t>λ</a:t>
            </a:r>
            <a:r>
              <a:rPr lang="en-US" altLang="ja-JP" dirty="0">
                <a:latin typeface="Consolas" panose="020B0609020204030204" pitchFamily="49" charset="0"/>
              </a:rPr>
              <a:t>x:Nat. (!l2) x,</a:t>
            </a:r>
          </a:p>
          <a:p>
            <a:pPr marL="0" indent="0">
              <a:buNone/>
            </a:pPr>
            <a:r>
              <a:rPr lang="en-US" altLang="ja-JP" dirty="0">
                <a:latin typeface="Consolas" panose="020B0609020204030204" pitchFamily="49" charset="0"/>
              </a:rPr>
              <a:t>	l4 ↦ </a:t>
            </a:r>
            <a:r>
              <a:rPr lang="el-GR" altLang="ja-JP" dirty="0">
                <a:latin typeface="Consolas" panose="020B0609020204030204" pitchFamily="49" charset="0"/>
              </a:rPr>
              <a:t>λ</a:t>
            </a:r>
            <a:r>
              <a:rPr lang="en-US" altLang="ja-JP" dirty="0">
                <a:latin typeface="Consolas" panose="020B0609020204030204" pitchFamily="49" charset="0"/>
              </a:rPr>
              <a:t>x:Nat. (!l3) x,</a:t>
            </a:r>
          </a:p>
          <a:p>
            <a:pPr marL="0" indent="0">
              <a:buNone/>
            </a:pPr>
            <a:r>
              <a:rPr lang="en-US" altLang="ja-JP" dirty="0">
                <a:latin typeface="Consolas" panose="020B0609020204030204" pitchFamily="49" charset="0"/>
              </a:rPr>
              <a:t>	l5 ↦ </a:t>
            </a:r>
            <a:r>
              <a:rPr lang="el-GR" altLang="ja-JP" dirty="0">
                <a:latin typeface="Consolas" panose="020B0609020204030204" pitchFamily="49" charset="0"/>
              </a:rPr>
              <a:t>λ</a:t>
            </a:r>
            <a:r>
              <a:rPr lang="en-US" altLang="ja-JP" dirty="0">
                <a:latin typeface="Consolas" panose="020B0609020204030204" pitchFamily="49" charset="0"/>
              </a:rPr>
              <a:t>x:Nat. (!l4) x</a:t>
            </a:r>
          </a:p>
          <a:p>
            <a:pPr marL="0" indent="0">
              <a:buNone/>
            </a:pPr>
            <a:endParaRPr kumimoji="1" lang="en-US" altLang="ja-JP" dirty="0"/>
          </a:p>
          <a:p>
            <a:r>
              <a:rPr lang="ja-JP" altLang="en-US" dirty="0"/>
              <a:t>無限ループに陥る可能性がある</a:t>
            </a:r>
            <a:endParaRPr lang="en-US" altLang="ja-JP" dirty="0"/>
          </a:p>
          <a:p>
            <a:pPr marL="0" indent="0">
              <a:buNone/>
            </a:pPr>
            <a:r>
              <a:rPr lang="en-US" altLang="ja-JP" dirty="0"/>
              <a:t>	</a:t>
            </a:r>
            <a:r>
              <a:rPr lang="ja-JP" altLang="en-US" dirty="0"/>
              <a:t>ストアに循環構造</a:t>
            </a:r>
            <a:r>
              <a:rPr lang="ja-JP" altLang="en-US" b="1" dirty="0"/>
              <a:t>→</a:t>
            </a:r>
            <a:r>
              <a:rPr lang="ja-JP" altLang="en-US" dirty="0"/>
              <a:t>型付け規則が何も導出できない可能性がある</a:t>
            </a:r>
            <a:endParaRPr lang="en-US" altLang="ja-JP" dirty="0"/>
          </a:p>
          <a:p>
            <a:pPr marL="0" indent="0">
              <a:buNone/>
            </a:pPr>
            <a:r>
              <a:rPr lang="en-US" altLang="ja-JP" dirty="0"/>
              <a:t>	</a:t>
            </a:r>
            <a:r>
              <a:rPr lang="ja-JP" altLang="en-US" dirty="0"/>
              <a:t>例</a:t>
            </a:r>
            <a:r>
              <a:rPr lang="en-US" altLang="ja-JP" dirty="0"/>
              <a:t>)</a:t>
            </a:r>
          </a:p>
          <a:p>
            <a:pPr marL="0" indent="0">
              <a:buNone/>
            </a:pPr>
            <a:r>
              <a:rPr lang="en-US" altLang="ja-JP" dirty="0">
                <a:latin typeface="Consolas" panose="020B0609020204030204" pitchFamily="49" charset="0"/>
              </a:rPr>
              <a:t>	l1 ↦ </a:t>
            </a:r>
            <a:r>
              <a:rPr lang="el-GR" altLang="ja-JP" dirty="0">
                <a:latin typeface="Consolas" panose="020B0609020204030204" pitchFamily="49" charset="0"/>
              </a:rPr>
              <a:t>λ</a:t>
            </a:r>
            <a:r>
              <a:rPr lang="en-US" altLang="ja-JP" dirty="0">
                <a:latin typeface="Consolas" panose="020B0609020204030204" pitchFamily="49" charset="0"/>
              </a:rPr>
              <a:t>x:Nat. (!l2) x,</a:t>
            </a:r>
          </a:p>
          <a:p>
            <a:pPr marL="0" indent="0">
              <a:buNone/>
            </a:pPr>
            <a:r>
              <a:rPr lang="en-US" altLang="ja-JP" dirty="0">
                <a:latin typeface="Consolas" panose="020B0609020204030204" pitchFamily="49" charset="0"/>
              </a:rPr>
              <a:t>	l2 ↦ </a:t>
            </a:r>
            <a:r>
              <a:rPr lang="el-GR" altLang="ja-JP" dirty="0">
                <a:latin typeface="Consolas" panose="020B0609020204030204" pitchFamily="49" charset="0"/>
              </a:rPr>
              <a:t>λ</a:t>
            </a:r>
            <a:r>
              <a:rPr lang="en-US" altLang="ja-JP" dirty="0">
                <a:latin typeface="Consolas" panose="020B0609020204030204" pitchFamily="49" charset="0"/>
              </a:rPr>
              <a:t>x:Nat. (!l1) x</a:t>
            </a:r>
          </a:p>
          <a:p>
            <a:pPr marL="0" indent="0">
              <a:buNone/>
            </a:pPr>
            <a:endParaRPr lang="en-US" altLang="ja-JP" dirty="0"/>
          </a:p>
        </p:txBody>
      </p:sp>
    </p:spTree>
    <p:extLst>
      <p:ext uri="{BB962C8B-B14F-4D97-AF65-F5344CB8AC3E}">
        <p14:creationId xmlns:p14="http://schemas.microsoft.com/office/powerpoint/2010/main" val="2425450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778CB-4A3D-DA68-45D1-649726006D3D}"/>
              </a:ext>
            </a:extLst>
          </p:cNvPr>
          <p:cNvSpPr>
            <a:spLocks noGrp="1"/>
          </p:cNvSpPr>
          <p:nvPr>
            <p:ph type="title"/>
          </p:nvPr>
        </p:nvSpPr>
        <p:spPr/>
        <p:txBody>
          <a:bodyPr/>
          <a:lstStyle/>
          <a:p>
            <a:r>
              <a:rPr kumimoji="1" lang="en-US" altLang="ja-JP" dirty="0"/>
              <a:t>13.4.1 Exercise</a:t>
            </a:r>
            <a:endParaRPr kumimoji="1" lang="ja-JP" altLang="en-US" dirty="0"/>
          </a:p>
        </p:txBody>
      </p:sp>
      <p:pic>
        <p:nvPicPr>
          <p:cNvPr id="5" name="コンテンツ プレースホルダー 4">
            <a:extLst>
              <a:ext uri="{FF2B5EF4-FFF2-40B4-BE49-F238E27FC236}">
                <a16:creationId xmlns:a16="http://schemas.microsoft.com/office/drawing/2014/main" id="{E140790E-05D4-F6BD-CC3E-3827D24AC3EB}"/>
              </a:ext>
            </a:extLst>
          </p:cNvPr>
          <p:cNvPicPr>
            <a:picLocks noGrp="1" noChangeAspect="1"/>
          </p:cNvPicPr>
          <p:nvPr>
            <p:ph idx="1"/>
          </p:nvPr>
        </p:nvPicPr>
        <p:blipFill>
          <a:blip r:embed="rId2"/>
          <a:srcRect l="7602" t="19076" r="6120" b="53567"/>
          <a:stretch/>
        </p:blipFill>
        <p:spPr>
          <a:xfrm>
            <a:off x="319671" y="1439366"/>
            <a:ext cx="8565133" cy="3620314"/>
          </a:xfrm>
        </p:spPr>
      </p:pic>
    </p:spTree>
    <p:extLst>
      <p:ext uri="{BB962C8B-B14F-4D97-AF65-F5344CB8AC3E}">
        <p14:creationId xmlns:p14="http://schemas.microsoft.com/office/powerpoint/2010/main" val="958890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2DABF-4544-F878-07ED-3E0B4B9815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9F5423-1AB3-4495-8AC0-C8BFED0E86EC}"/>
              </a:ext>
            </a:extLst>
          </p:cNvPr>
          <p:cNvSpPr>
            <a:spLocks noGrp="1"/>
          </p:cNvSpPr>
          <p:nvPr>
            <p:ph type="title"/>
          </p:nvPr>
        </p:nvSpPr>
        <p:spPr/>
        <p:txBody>
          <a:bodyPr/>
          <a:lstStyle/>
          <a:p>
            <a:r>
              <a:rPr lang="en-US" altLang="ja-JP" dirty="0"/>
              <a:t>13.4 Store </a:t>
            </a:r>
            <a:r>
              <a:rPr lang="en-US" altLang="ja-JP" dirty="0" err="1"/>
              <a:t>Typings</a:t>
            </a:r>
            <a:endParaRPr kumimoji="1" lang="ja-JP" altLang="en-US" dirty="0"/>
          </a:p>
        </p:txBody>
      </p:sp>
      <p:sp>
        <p:nvSpPr>
          <p:cNvPr id="3" name="コンテンツ プレースホルダー 2">
            <a:extLst>
              <a:ext uri="{FF2B5EF4-FFF2-40B4-BE49-F238E27FC236}">
                <a16:creationId xmlns:a16="http://schemas.microsoft.com/office/drawing/2014/main" id="{5D2E64E4-9846-1819-8945-4E0E57E3C50E}"/>
              </a:ext>
            </a:extLst>
          </p:cNvPr>
          <p:cNvSpPr>
            <a:spLocks noGrp="1"/>
          </p:cNvSpPr>
          <p:nvPr>
            <p:ph idx="1"/>
          </p:nvPr>
        </p:nvSpPr>
        <p:spPr>
          <a:xfrm>
            <a:off x="259195" y="1099789"/>
            <a:ext cx="8625610" cy="5758211"/>
          </a:xfrm>
        </p:spPr>
        <p:txBody>
          <a:bodyPr>
            <a:normAutofit/>
          </a:bodyPr>
          <a:lstStyle/>
          <a:p>
            <a:pPr marL="0" indent="0">
              <a:buNone/>
            </a:pPr>
            <a:r>
              <a:rPr lang="en-US" altLang="ja-JP" dirty="0"/>
              <a:t>Store</a:t>
            </a:r>
            <a:r>
              <a:rPr lang="ja-JP" altLang="en-US" dirty="0"/>
              <a:t> </a:t>
            </a:r>
            <a:r>
              <a:rPr lang="en-US" altLang="ja-JP" dirty="0"/>
              <a:t>Typing</a:t>
            </a:r>
            <a:r>
              <a:rPr lang="ja-JP" altLang="en-US" dirty="0"/>
              <a:t>の導入</a:t>
            </a:r>
            <a:endParaRPr lang="en-US" altLang="ja-JP" dirty="0"/>
          </a:p>
          <a:p>
            <a:pPr marL="0" indent="0">
              <a:buNone/>
            </a:pPr>
            <a:r>
              <a:rPr lang="en-US" altLang="ja-JP" dirty="0"/>
              <a:t>	location</a:t>
            </a:r>
            <a:r>
              <a:rPr lang="ja-JP" altLang="en-US" dirty="0"/>
              <a:t>が最初に作られたときに，そこに格納される初期値の型は決まっている</a:t>
            </a:r>
            <a:endParaRPr lang="en-US" altLang="ja-JP" dirty="0"/>
          </a:p>
          <a:p>
            <a:pPr marL="0" indent="0">
              <a:buNone/>
            </a:pPr>
            <a:r>
              <a:rPr lang="en-US" altLang="ja-JP" dirty="0"/>
              <a:t>	</a:t>
            </a:r>
            <a:r>
              <a:rPr lang="ja-JP" altLang="en-US" dirty="0"/>
              <a:t>別の値を格納することがあっても，型は最初に格納された値の型と同じ</a:t>
            </a:r>
            <a:endParaRPr lang="en-US" altLang="ja-JP" dirty="0"/>
          </a:p>
          <a:p>
            <a:pPr marL="0" indent="0">
              <a:buNone/>
            </a:pPr>
            <a:r>
              <a:rPr lang="en-US" altLang="ja-JP" dirty="0"/>
              <a:t>	</a:t>
            </a:r>
            <a:r>
              <a:rPr lang="ja-JP" altLang="en-US" dirty="0"/>
              <a:t>→各</a:t>
            </a:r>
            <a:r>
              <a:rPr lang="en-US" altLang="ja-JP" dirty="0"/>
              <a:t>location</a:t>
            </a:r>
            <a:r>
              <a:rPr lang="ja-JP" altLang="en-US" dirty="0"/>
              <a:t>には，作成された時点で固定された型が存在する</a:t>
            </a:r>
            <a:endParaRPr lang="en-US" altLang="ja-JP" dirty="0"/>
          </a:p>
          <a:p>
            <a:pPr marL="0" indent="0">
              <a:buNone/>
            </a:pPr>
            <a:r>
              <a:rPr lang="en-US" altLang="ja-JP" dirty="0"/>
              <a:t>	</a:t>
            </a:r>
            <a:r>
              <a:rPr lang="ja-JP" altLang="en-US" dirty="0"/>
              <a:t>　　したがって，これまでのように型を探索する必要はない</a:t>
            </a:r>
            <a:endParaRPr lang="en-US" altLang="ja-JP" dirty="0"/>
          </a:p>
          <a:p>
            <a:pPr marL="0" indent="0">
              <a:buNone/>
            </a:pPr>
            <a:endParaRPr lang="en-US" altLang="ja-JP" dirty="0"/>
          </a:p>
          <a:p>
            <a:pPr marL="0" indent="0">
              <a:buNone/>
            </a:pPr>
            <a:r>
              <a:rPr lang="en-US" altLang="ja-JP" dirty="0"/>
              <a:t>Store Typing</a:t>
            </a:r>
            <a:r>
              <a:rPr lang="ja-JP" altLang="en-US" dirty="0"/>
              <a:t>・・・</a:t>
            </a:r>
            <a:r>
              <a:rPr lang="en-US" altLang="ja-JP" dirty="0"/>
              <a:t>location,</a:t>
            </a:r>
            <a:r>
              <a:rPr lang="ja-JP" altLang="en-US" dirty="0"/>
              <a:t>　型の対応を保持した関数．メタ変数</a:t>
            </a:r>
            <a:r>
              <a:rPr lang="en-US" altLang="ja-JP" dirty="0">
                <a:latin typeface="Consolas" panose="020B0609020204030204" pitchFamily="49" charset="0"/>
              </a:rPr>
              <a:t>Σ</a:t>
            </a:r>
            <a:r>
              <a:rPr lang="ja-JP" altLang="en-US" dirty="0">
                <a:latin typeface="Consolas" panose="020B0609020204030204" pitchFamily="49" charset="0"/>
              </a:rPr>
              <a:t>を使用する．</a:t>
            </a:r>
            <a:endParaRPr lang="en-US" altLang="ja-JP" dirty="0">
              <a:latin typeface="Consolas" panose="020B0609020204030204" pitchFamily="49" charset="0"/>
            </a:endParaRPr>
          </a:p>
          <a:p>
            <a:pPr marL="0" indent="0">
              <a:buNone/>
            </a:pPr>
            <a:r>
              <a:rPr lang="ja-JP" altLang="en-US" dirty="0">
                <a:latin typeface="Consolas" panose="020B0609020204030204" pitchFamily="49" charset="0"/>
              </a:rPr>
              <a:t>例）</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a:t>
            </a:r>
            <a:r>
              <a:rPr lang="en-US" altLang="ja-JP" dirty="0">
                <a:latin typeface="+mj-lt"/>
              </a:rPr>
              <a:t>Σ</a:t>
            </a:r>
            <a:r>
              <a:rPr lang="en-US" altLang="ja-JP" dirty="0">
                <a:latin typeface="Consolas" panose="020B0609020204030204" pitchFamily="49" charset="0"/>
              </a:rPr>
              <a:t> = (l1 ↦ Unit, l2 ↦ Unit → Unit)</a:t>
            </a:r>
          </a:p>
          <a:p>
            <a:pPr marL="0" indent="0">
              <a:buNone/>
            </a:pPr>
            <a:r>
              <a:rPr lang="en-US" altLang="ja-JP" dirty="0">
                <a:latin typeface="Consolas" panose="020B0609020204030204" pitchFamily="49" charset="0"/>
              </a:rPr>
              <a:t>	</a:t>
            </a:r>
            <a:r>
              <a:rPr lang="ja-JP" altLang="en-US" dirty="0">
                <a:latin typeface="Consolas" panose="020B0609020204030204" pitchFamily="49" charset="0"/>
              </a:rPr>
              <a:t>が与えられていれば，前の例のように</a:t>
            </a:r>
            <a:r>
              <a:rPr lang="en-US" altLang="ja-JP" dirty="0">
                <a:latin typeface="Consolas" panose="020B0609020204030204" pitchFamily="49" charset="0"/>
              </a:rPr>
              <a:t>store</a:t>
            </a:r>
            <a:r>
              <a:rPr lang="ja-JP" altLang="en-US" dirty="0">
                <a:latin typeface="Consolas" panose="020B0609020204030204" pitchFamily="49" charset="0"/>
              </a:rPr>
              <a:t>の内容を調べることなく</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!l</a:t>
            </a:r>
            <a:r>
              <a:rPr lang="ja-JP" altLang="en-US" dirty="0">
                <a:latin typeface="Consolas" panose="020B0609020204030204" pitchFamily="49" charset="0"/>
              </a:rPr>
              <a:t>₂の型が </a:t>
            </a:r>
            <a:r>
              <a:rPr lang="en-US" altLang="ja-JP" dirty="0">
                <a:latin typeface="Consolas" panose="020B0609020204030204" pitchFamily="49" charset="0"/>
              </a:rPr>
              <a:t>Unit -&gt; Unit </a:t>
            </a:r>
            <a:r>
              <a:rPr lang="ja-JP" altLang="en-US" dirty="0">
                <a:latin typeface="Consolas" panose="020B0609020204030204" pitchFamily="49" charset="0"/>
              </a:rPr>
              <a:t>であることがわかる．</a:t>
            </a:r>
            <a:endParaRPr lang="en-US" altLang="ja-JP" dirty="0">
              <a:latin typeface="Consolas" panose="020B0609020204030204" pitchFamily="49" charset="0"/>
            </a:endParaRPr>
          </a:p>
          <a:p>
            <a:pPr marL="0" indent="0">
              <a:buNone/>
            </a:pPr>
            <a:endParaRPr lang="en-US" altLang="ja-JP" dirty="0"/>
          </a:p>
          <a:p>
            <a:pPr marL="0" indent="0">
              <a:buNone/>
            </a:pPr>
            <a:r>
              <a:rPr lang="ja-JP" altLang="en-US" dirty="0"/>
              <a:t>新たな型付け規則</a:t>
            </a:r>
            <a:endParaRPr lang="en-US" altLang="ja-JP" dirty="0"/>
          </a:p>
        </p:txBody>
      </p:sp>
      <p:pic>
        <p:nvPicPr>
          <p:cNvPr id="5" name="図 4">
            <a:extLst>
              <a:ext uri="{FF2B5EF4-FFF2-40B4-BE49-F238E27FC236}">
                <a16:creationId xmlns:a16="http://schemas.microsoft.com/office/drawing/2014/main" id="{A39D9869-07F5-9956-D87E-6FFC698FF1F6}"/>
              </a:ext>
            </a:extLst>
          </p:cNvPr>
          <p:cNvPicPr>
            <a:picLocks noChangeAspect="1"/>
          </p:cNvPicPr>
          <p:nvPr/>
        </p:nvPicPr>
        <p:blipFill>
          <a:blip r:embed="rId2"/>
          <a:srcRect l="42180" t="53155" r="3314" b="40978"/>
          <a:stretch/>
        </p:blipFill>
        <p:spPr>
          <a:xfrm>
            <a:off x="1567904" y="5758211"/>
            <a:ext cx="6008192" cy="862045"/>
          </a:xfrm>
          <a:prstGeom prst="rect">
            <a:avLst/>
          </a:prstGeom>
        </p:spPr>
      </p:pic>
    </p:spTree>
    <p:extLst>
      <p:ext uri="{BB962C8B-B14F-4D97-AF65-F5344CB8AC3E}">
        <p14:creationId xmlns:p14="http://schemas.microsoft.com/office/powerpoint/2010/main" val="3273876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AE0769-48C0-3F77-5702-DAE6E25FB8C2}"/>
              </a:ext>
            </a:extLst>
          </p:cNvPr>
          <p:cNvSpPr>
            <a:spLocks noGrp="1"/>
          </p:cNvSpPr>
          <p:nvPr>
            <p:ph type="title"/>
          </p:nvPr>
        </p:nvSpPr>
        <p:spPr/>
        <p:txBody>
          <a:bodyPr/>
          <a:lstStyle/>
          <a:p>
            <a:r>
              <a:rPr kumimoji="1" lang="en-US" altLang="ja-JP" dirty="0"/>
              <a:t>13.1 Introduction</a:t>
            </a:r>
            <a:endParaRPr kumimoji="1" lang="ja-JP" altLang="en-US" dirty="0"/>
          </a:p>
        </p:txBody>
      </p:sp>
      <p:sp>
        <p:nvSpPr>
          <p:cNvPr id="3" name="コンテンツ プレースホルダー 2">
            <a:extLst>
              <a:ext uri="{FF2B5EF4-FFF2-40B4-BE49-F238E27FC236}">
                <a16:creationId xmlns:a16="http://schemas.microsoft.com/office/drawing/2014/main" id="{276C3A77-F523-EB2B-463D-408240E12175}"/>
              </a:ext>
            </a:extLst>
          </p:cNvPr>
          <p:cNvSpPr>
            <a:spLocks noGrp="1"/>
          </p:cNvSpPr>
          <p:nvPr>
            <p:ph idx="1"/>
          </p:nvPr>
        </p:nvSpPr>
        <p:spPr/>
        <p:txBody>
          <a:bodyPr>
            <a:normAutofit/>
          </a:bodyPr>
          <a:lstStyle/>
          <a:p>
            <a:pPr marL="0" indent="0">
              <a:buNone/>
            </a:pPr>
            <a:r>
              <a:rPr kumimoji="1" lang="ja-JP" altLang="en-US" dirty="0"/>
              <a:t>ほとんどすべてのプログラミング言語</a:t>
            </a:r>
            <a:r>
              <a:rPr lang="ja-JP" altLang="en-US" dirty="0"/>
              <a:t>以前に確保された（</a:t>
            </a:r>
            <a:r>
              <a:rPr lang="en-US" altLang="ja-JP" dirty="0"/>
              <a:t>allocated</a:t>
            </a:r>
            <a:r>
              <a:rPr lang="ja-JP" altLang="en-US" dirty="0"/>
              <a:t>）記憶領域の一部の内容を変更する何らかの </a:t>
            </a:r>
            <a:r>
              <a:rPr lang="en-US" altLang="ja-JP" dirty="0"/>
              <a:t>“</a:t>
            </a:r>
            <a:r>
              <a:rPr lang="ja-JP" altLang="en-US" dirty="0"/>
              <a:t>破壊的代入 </a:t>
            </a:r>
            <a:r>
              <a:rPr lang="en-US" altLang="ja-JP" dirty="0"/>
              <a:t>(assignment)” </a:t>
            </a:r>
            <a:r>
              <a:rPr lang="ja-JP" altLang="en-US" dirty="0"/>
              <a:t>操作を提供．</a:t>
            </a:r>
            <a:endParaRPr lang="en-US" altLang="ja-JP" dirty="0"/>
          </a:p>
          <a:p>
            <a:pPr marL="0" indent="0">
              <a:buNone/>
            </a:pPr>
            <a:endParaRPr lang="en-US" altLang="ja-JP" dirty="0"/>
          </a:p>
          <a:p>
            <a:pPr marL="0" indent="0">
              <a:buNone/>
            </a:pPr>
            <a:r>
              <a:rPr lang="ja-JP" altLang="en-US" dirty="0"/>
              <a:t>いくつかの言語（特に，</a:t>
            </a:r>
            <a:r>
              <a:rPr lang="en-US" altLang="ja-JP" dirty="0"/>
              <a:t>ML</a:t>
            </a:r>
            <a:r>
              <a:rPr lang="ja-JP" altLang="en-US" dirty="0"/>
              <a:t>とその関連言語）</a:t>
            </a:r>
            <a:endParaRPr lang="en-US" altLang="ja-JP" dirty="0"/>
          </a:p>
          <a:p>
            <a:pPr marL="0" indent="0">
              <a:buNone/>
            </a:pPr>
            <a:r>
              <a:rPr lang="en-US" altLang="ja-JP" dirty="0"/>
              <a:t>	</a:t>
            </a:r>
            <a:r>
              <a:rPr lang="ja-JP" altLang="en-US" dirty="0"/>
              <a:t>→名前束縛 </a:t>
            </a:r>
            <a:r>
              <a:rPr lang="en-US" altLang="ja-JP" dirty="0"/>
              <a:t>(Name-binding)  /  </a:t>
            </a:r>
            <a:r>
              <a:rPr lang="ja-JP" altLang="en-US" dirty="0"/>
              <a:t>割り当て操作　　のメカニズムは常に分離．</a:t>
            </a:r>
            <a:endParaRPr lang="en-US" altLang="ja-JP" dirty="0"/>
          </a:p>
          <a:p>
            <a:pPr marL="0" indent="0">
              <a:buNone/>
            </a:pPr>
            <a:r>
              <a:rPr lang="en-US" altLang="ja-JP" dirty="0"/>
              <a:t>		</a:t>
            </a:r>
          </a:p>
          <a:p>
            <a:pPr marL="0" indent="0">
              <a:buNone/>
            </a:pPr>
            <a:r>
              <a:rPr lang="en-US" altLang="ja-JP" dirty="0"/>
              <a:t>	</a:t>
            </a:r>
            <a:r>
              <a:rPr lang="ja-JP" altLang="en-US" dirty="0"/>
              <a:t>名前束縛 </a:t>
            </a:r>
            <a:r>
              <a:rPr lang="en-US" altLang="ja-JP" dirty="0"/>
              <a:t>(Name-binding) </a:t>
            </a:r>
          </a:p>
          <a:p>
            <a:pPr marL="0" indent="0">
              <a:buNone/>
            </a:pPr>
            <a:r>
              <a:rPr lang="en-US" altLang="ja-JP" dirty="0"/>
              <a:t>		In programming languages, name binding is the association of entities (data 		and/or code) with identifiers.</a:t>
            </a:r>
            <a:r>
              <a:rPr lang="ja-JP" altLang="en-US" dirty="0"/>
              <a:t> </a:t>
            </a:r>
            <a:r>
              <a:rPr lang="en-US" altLang="ja-JP" dirty="0"/>
              <a:t>An identifier bound to an object is said to 			reference that object. Machine languages have no built-in notion of 			identifiers, but name-object bindings as a service and notation for the 			programmer is implemented by programming languages.</a:t>
            </a:r>
          </a:p>
          <a:p>
            <a:pPr marL="0" indent="0">
              <a:buNone/>
            </a:pPr>
            <a:r>
              <a:rPr lang="en-US" altLang="ja-JP" dirty="0"/>
              <a:t>							</a:t>
            </a:r>
            <a:r>
              <a:rPr lang="en-US" altLang="ja-JP" sz="1200" dirty="0"/>
              <a:t>Sited from : </a:t>
            </a:r>
            <a:r>
              <a:rPr lang="en-US" altLang="ja-JP" sz="1200" dirty="0">
                <a:hlinkClick r:id="rId2"/>
              </a:rPr>
              <a:t>https://en.wikipedia.org/wiki/Name_binding</a:t>
            </a:r>
            <a:endParaRPr lang="en-US" altLang="ja-JP" sz="1200" dirty="0"/>
          </a:p>
          <a:p>
            <a:pPr marL="0" indent="0">
              <a:buNone/>
            </a:pPr>
            <a:endParaRPr lang="en-US" altLang="ja-JP" dirty="0"/>
          </a:p>
          <a:p>
            <a:pPr marL="0" indent="0">
              <a:buNone/>
            </a:pPr>
            <a:r>
              <a:rPr lang="en-US" altLang="ja-JP" sz="1600" dirty="0"/>
              <a:t>		</a:t>
            </a:r>
            <a:r>
              <a:rPr lang="ja-JP" altLang="en-US" sz="1600" dirty="0"/>
              <a:t>名前束縛 </a:t>
            </a:r>
            <a:r>
              <a:rPr lang="en-US" altLang="ja-JP" sz="1600" dirty="0"/>
              <a:t>: </a:t>
            </a:r>
            <a:r>
              <a:rPr lang="ja-JP" altLang="en-US" sz="1600" dirty="0"/>
              <a:t>エンティティ（データまたはコード）と識別子を関連付けること</a:t>
            </a:r>
            <a:r>
              <a:rPr lang="en-US" altLang="ja-JP" sz="1600" dirty="0"/>
              <a:t>. </a:t>
            </a:r>
            <a:r>
              <a:rPr lang="ja-JP" altLang="en-US" sz="1600" dirty="0"/>
              <a:t>オブジェク</a:t>
            </a:r>
            <a:r>
              <a:rPr lang="en-US" altLang="ja-JP" sz="1600" dirty="0"/>
              <a:t>		</a:t>
            </a:r>
            <a:r>
              <a:rPr lang="ja-JP" altLang="en-US" sz="1600" dirty="0"/>
              <a:t>トに束縛された識別子は</a:t>
            </a:r>
            <a:r>
              <a:rPr lang="en-US" altLang="ja-JP" sz="1600" dirty="0"/>
              <a:t>, </a:t>
            </a:r>
            <a:r>
              <a:rPr lang="ja-JP" altLang="en-US" sz="1600" dirty="0"/>
              <a:t>そのオブジェクトを</a:t>
            </a:r>
            <a:r>
              <a:rPr lang="en-US" altLang="ja-JP" sz="1600" dirty="0"/>
              <a:t>”</a:t>
            </a:r>
            <a:r>
              <a:rPr lang="ja-JP" altLang="en-US" sz="1600" dirty="0"/>
              <a:t>参照する</a:t>
            </a:r>
            <a:r>
              <a:rPr lang="en-US" altLang="ja-JP" sz="1600" dirty="0"/>
              <a:t>”</a:t>
            </a:r>
            <a:r>
              <a:rPr lang="ja-JP" altLang="en-US" sz="1600" dirty="0"/>
              <a:t>という</a:t>
            </a:r>
            <a:r>
              <a:rPr lang="en-US" altLang="ja-JP" sz="1600" dirty="0"/>
              <a:t>. </a:t>
            </a:r>
            <a:r>
              <a:rPr lang="ja-JP" altLang="en-US" sz="1600" dirty="0"/>
              <a:t>機械語には識別子</a:t>
            </a:r>
            <a:r>
              <a:rPr lang="en-US" altLang="ja-JP" sz="1600" dirty="0"/>
              <a:t>		</a:t>
            </a:r>
            <a:r>
              <a:rPr lang="ja-JP" altLang="en-US" sz="1600" dirty="0"/>
              <a:t>の概念は組み込まれていないが</a:t>
            </a:r>
            <a:r>
              <a:rPr lang="en-US" altLang="ja-JP" sz="1600" dirty="0"/>
              <a:t>, </a:t>
            </a:r>
            <a:r>
              <a:rPr lang="ja-JP" altLang="en-US" sz="1600" dirty="0"/>
              <a:t>プログラマーのためのサービスや記法としての名</a:t>
            </a:r>
            <a:r>
              <a:rPr lang="en-US" altLang="ja-JP" sz="1600" dirty="0"/>
              <a:t>		</a:t>
            </a:r>
            <a:r>
              <a:rPr lang="ja-JP" altLang="en-US" sz="1600" dirty="0"/>
              <a:t>前</a:t>
            </a:r>
            <a:r>
              <a:rPr lang="en-US" altLang="ja-JP" sz="1600" dirty="0"/>
              <a:t>-</a:t>
            </a:r>
            <a:r>
              <a:rPr lang="ja-JP" altLang="en-US" sz="1600" dirty="0"/>
              <a:t>オブジェクト束縛はプログラミング言語によって実装されている</a:t>
            </a:r>
            <a:r>
              <a:rPr lang="en-US" altLang="ja-JP" sz="1600" dirty="0"/>
              <a:t>.</a:t>
            </a:r>
          </a:p>
        </p:txBody>
      </p:sp>
    </p:spTree>
    <p:extLst>
      <p:ext uri="{BB962C8B-B14F-4D97-AF65-F5344CB8AC3E}">
        <p14:creationId xmlns:p14="http://schemas.microsoft.com/office/powerpoint/2010/main" val="2610333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ECCF38-32B1-B960-DDAC-8B6079EE70F6}"/>
              </a:ext>
            </a:extLst>
          </p:cNvPr>
          <p:cNvSpPr>
            <a:spLocks noGrp="1"/>
          </p:cNvSpPr>
          <p:nvPr>
            <p:ph type="title"/>
          </p:nvPr>
        </p:nvSpPr>
        <p:spPr/>
        <p:txBody>
          <a:bodyPr/>
          <a:lstStyle/>
          <a:p>
            <a:r>
              <a:rPr lang="en-US" altLang="ja-JP" dirty="0"/>
              <a:t>13.4 Store </a:t>
            </a:r>
            <a:r>
              <a:rPr lang="en-US" altLang="ja-JP" dirty="0" err="1"/>
              <a:t>Typings</a:t>
            </a:r>
            <a:endParaRPr kumimoji="1" lang="ja-JP" altLang="en-US" dirty="0"/>
          </a:p>
        </p:txBody>
      </p:sp>
      <p:sp>
        <p:nvSpPr>
          <p:cNvPr id="3" name="コンテンツ プレースホルダー 2">
            <a:extLst>
              <a:ext uri="{FF2B5EF4-FFF2-40B4-BE49-F238E27FC236}">
                <a16:creationId xmlns:a16="http://schemas.microsoft.com/office/drawing/2014/main" id="{7D4B5713-8CEA-57D0-27B2-51E5100AD011}"/>
              </a:ext>
            </a:extLst>
          </p:cNvPr>
          <p:cNvSpPr>
            <a:spLocks noGrp="1"/>
          </p:cNvSpPr>
          <p:nvPr>
            <p:ph idx="1"/>
          </p:nvPr>
        </p:nvSpPr>
        <p:spPr/>
        <p:txBody>
          <a:bodyPr/>
          <a:lstStyle/>
          <a:p>
            <a:pPr marL="0" indent="0">
              <a:buNone/>
            </a:pPr>
            <a:r>
              <a:rPr kumimoji="1" lang="ja-JP" altLang="en-US" dirty="0"/>
              <a:t>同様に，</a:t>
            </a:r>
            <a:endParaRPr kumimoji="1" lang="en-US" altLang="ja-JP" dirty="0"/>
          </a:p>
          <a:p>
            <a:pPr marL="0" indent="0">
              <a:buNone/>
            </a:pPr>
            <a:endParaRPr kumimoji="1" lang="ja-JP" altLang="en-US" dirty="0">
              <a:latin typeface="Consolas" panose="020B0609020204030204" pitchFamily="49" charset="0"/>
            </a:endParaRPr>
          </a:p>
        </p:txBody>
      </p:sp>
      <p:pic>
        <p:nvPicPr>
          <p:cNvPr id="5" name="図 4">
            <a:extLst>
              <a:ext uri="{FF2B5EF4-FFF2-40B4-BE49-F238E27FC236}">
                <a16:creationId xmlns:a16="http://schemas.microsoft.com/office/drawing/2014/main" id="{BC8BF231-DF16-5EE1-A3C0-DDD5091F3B2B}"/>
              </a:ext>
            </a:extLst>
          </p:cNvPr>
          <p:cNvPicPr>
            <a:picLocks noChangeAspect="1"/>
          </p:cNvPicPr>
          <p:nvPr/>
        </p:nvPicPr>
        <p:blipFill>
          <a:blip r:embed="rId3"/>
          <a:srcRect l="40521" t="31466" r="6632" b="63557"/>
          <a:stretch/>
        </p:blipFill>
        <p:spPr>
          <a:xfrm>
            <a:off x="540034" y="1475232"/>
            <a:ext cx="8063932" cy="1012511"/>
          </a:xfrm>
          <a:prstGeom prst="rect">
            <a:avLst/>
          </a:prstGeom>
        </p:spPr>
      </p:pic>
      <p:pic>
        <p:nvPicPr>
          <p:cNvPr id="6" name="図 5">
            <a:extLst>
              <a:ext uri="{FF2B5EF4-FFF2-40B4-BE49-F238E27FC236}">
                <a16:creationId xmlns:a16="http://schemas.microsoft.com/office/drawing/2014/main" id="{C5D5F036-9384-E60F-4CDE-8DEB71FE7F38}"/>
              </a:ext>
            </a:extLst>
          </p:cNvPr>
          <p:cNvPicPr>
            <a:picLocks noChangeAspect="1"/>
          </p:cNvPicPr>
          <p:nvPr/>
        </p:nvPicPr>
        <p:blipFill>
          <a:blip r:embed="rId3"/>
          <a:srcRect l="41160" t="46089" r="5993" b="48934"/>
          <a:stretch/>
        </p:blipFill>
        <p:spPr>
          <a:xfrm>
            <a:off x="540034" y="2928195"/>
            <a:ext cx="8063932" cy="1012511"/>
          </a:xfrm>
          <a:prstGeom prst="rect">
            <a:avLst/>
          </a:prstGeom>
        </p:spPr>
      </p:pic>
      <p:pic>
        <p:nvPicPr>
          <p:cNvPr id="7" name="図 6">
            <a:extLst>
              <a:ext uri="{FF2B5EF4-FFF2-40B4-BE49-F238E27FC236}">
                <a16:creationId xmlns:a16="http://schemas.microsoft.com/office/drawing/2014/main" id="{B602AF09-C735-F6F5-6DA2-367EFFDAAEEC}"/>
              </a:ext>
            </a:extLst>
          </p:cNvPr>
          <p:cNvPicPr>
            <a:picLocks noChangeAspect="1"/>
          </p:cNvPicPr>
          <p:nvPr/>
        </p:nvPicPr>
        <p:blipFill>
          <a:blip r:embed="rId3"/>
          <a:srcRect l="32850" t="55558" r="5520" b="39465"/>
          <a:stretch/>
        </p:blipFill>
        <p:spPr>
          <a:xfrm>
            <a:off x="540034" y="4365721"/>
            <a:ext cx="8063932" cy="845691"/>
          </a:xfrm>
          <a:prstGeom prst="rect">
            <a:avLst/>
          </a:prstGeom>
        </p:spPr>
      </p:pic>
    </p:spTree>
    <p:extLst>
      <p:ext uri="{BB962C8B-B14F-4D97-AF65-F5344CB8AC3E}">
        <p14:creationId xmlns:p14="http://schemas.microsoft.com/office/powerpoint/2010/main" val="4236238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1A2A00-DEF0-E1E6-E01D-4EF611AC6B00}"/>
              </a:ext>
            </a:extLst>
          </p:cNvPr>
          <p:cNvSpPr>
            <a:spLocks noGrp="1"/>
          </p:cNvSpPr>
          <p:nvPr>
            <p:ph type="title"/>
          </p:nvPr>
        </p:nvSpPr>
        <p:spPr/>
        <p:txBody>
          <a:bodyPr/>
          <a:lstStyle/>
          <a:p>
            <a:r>
              <a:rPr kumimoji="1" lang="en-US" altLang="ja-JP" dirty="0"/>
              <a:t>Figure13-1</a:t>
            </a:r>
            <a:r>
              <a:rPr lang="ja-JP" altLang="en-US" dirty="0"/>
              <a:t> </a:t>
            </a:r>
            <a:r>
              <a:rPr kumimoji="1" lang="en-US" altLang="ja-JP" dirty="0"/>
              <a:t>References</a:t>
            </a:r>
            <a:endParaRPr kumimoji="1" lang="ja-JP" altLang="en-US" dirty="0"/>
          </a:p>
        </p:txBody>
      </p:sp>
      <p:pic>
        <p:nvPicPr>
          <p:cNvPr id="5" name="コンテンツ プレースホルダー 4">
            <a:extLst>
              <a:ext uri="{FF2B5EF4-FFF2-40B4-BE49-F238E27FC236}">
                <a16:creationId xmlns:a16="http://schemas.microsoft.com/office/drawing/2014/main" id="{0E1B393A-8230-F4D2-7178-1DFA75642136}"/>
              </a:ext>
            </a:extLst>
          </p:cNvPr>
          <p:cNvPicPr>
            <a:picLocks noGrp="1" noChangeAspect="1"/>
          </p:cNvPicPr>
          <p:nvPr>
            <p:ph idx="1"/>
          </p:nvPr>
        </p:nvPicPr>
        <p:blipFill>
          <a:blip r:embed="rId2"/>
          <a:srcRect t="11903" b="14654"/>
          <a:stretch/>
        </p:blipFill>
        <p:spPr>
          <a:xfrm>
            <a:off x="1826419" y="1050217"/>
            <a:ext cx="5491162" cy="5375983"/>
          </a:xfrm>
        </p:spPr>
      </p:pic>
    </p:spTree>
    <p:extLst>
      <p:ext uri="{BB962C8B-B14F-4D97-AF65-F5344CB8AC3E}">
        <p14:creationId xmlns:p14="http://schemas.microsoft.com/office/powerpoint/2010/main" val="1704621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8DCC8B-138C-0D4B-5BF4-C63820692638}"/>
              </a:ext>
            </a:extLst>
          </p:cNvPr>
          <p:cNvSpPr>
            <a:spLocks noGrp="1"/>
          </p:cNvSpPr>
          <p:nvPr>
            <p:ph type="title"/>
          </p:nvPr>
        </p:nvSpPr>
        <p:spPr/>
        <p:txBody>
          <a:bodyPr/>
          <a:lstStyle/>
          <a:p>
            <a:r>
              <a:rPr kumimoji="1" lang="en-US" altLang="ja-JP" dirty="0"/>
              <a:t>Figure13-1</a:t>
            </a:r>
            <a:r>
              <a:rPr lang="ja-JP" altLang="en-US" dirty="0"/>
              <a:t> </a:t>
            </a:r>
            <a:r>
              <a:rPr kumimoji="1" lang="en-US" altLang="ja-JP" dirty="0"/>
              <a:t>References (Continued)</a:t>
            </a:r>
            <a:endParaRPr kumimoji="1" lang="ja-JP" altLang="en-US" dirty="0"/>
          </a:p>
        </p:txBody>
      </p:sp>
      <p:pic>
        <p:nvPicPr>
          <p:cNvPr id="5" name="コンテンツ プレースホルダー 4">
            <a:extLst>
              <a:ext uri="{FF2B5EF4-FFF2-40B4-BE49-F238E27FC236}">
                <a16:creationId xmlns:a16="http://schemas.microsoft.com/office/drawing/2014/main" id="{7FDFCE1F-4432-57FF-2759-FFC7D4077460}"/>
              </a:ext>
            </a:extLst>
          </p:cNvPr>
          <p:cNvPicPr>
            <a:picLocks noGrp="1" noChangeAspect="1"/>
          </p:cNvPicPr>
          <p:nvPr>
            <p:ph idx="1"/>
          </p:nvPr>
        </p:nvPicPr>
        <p:blipFill>
          <a:blip r:embed="rId2"/>
          <a:srcRect l="7997" t="15378" r="3365" b="54271"/>
          <a:stretch/>
        </p:blipFill>
        <p:spPr>
          <a:xfrm>
            <a:off x="282905" y="1304217"/>
            <a:ext cx="8578190" cy="3915483"/>
          </a:xfrm>
        </p:spPr>
      </p:pic>
    </p:spTree>
    <p:extLst>
      <p:ext uri="{BB962C8B-B14F-4D97-AF65-F5344CB8AC3E}">
        <p14:creationId xmlns:p14="http://schemas.microsoft.com/office/powerpoint/2010/main" val="2158067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1DAC7D-BD98-BD00-CA81-FFCF6F1569F1}"/>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3D76D6E0-5D5B-62E5-350E-EEE9033244BF}"/>
              </a:ext>
            </a:extLst>
          </p:cNvPr>
          <p:cNvSpPr>
            <a:spLocks noGrp="1"/>
          </p:cNvSpPr>
          <p:nvPr>
            <p:ph idx="1"/>
          </p:nvPr>
        </p:nvSpPr>
        <p:spPr/>
        <p:txBody>
          <a:bodyPr/>
          <a:lstStyle/>
          <a:p>
            <a:pPr marL="0" indent="0">
              <a:buNone/>
            </a:pPr>
            <a:r>
              <a:rPr lang="ja-JP" altLang="en-US" dirty="0"/>
              <a:t>参照において型安全性（</a:t>
            </a:r>
            <a:r>
              <a:rPr lang="en-US" altLang="ja-JP" dirty="0"/>
              <a:t>Progress</a:t>
            </a:r>
            <a:r>
              <a:rPr lang="ja-JP" altLang="en-US" dirty="0"/>
              <a:t>・</a:t>
            </a:r>
            <a:r>
              <a:rPr lang="en-US" altLang="ja-JP" dirty="0"/>
              <a:t>Preservation</a:t>
            </a:r>
            <a:r>
              <a:rPr lang="ja-JP" altLang="en-US" dirty="0"/>
              <a:t>）が保持されているかを確認．</a:t>
            </a:r>
            <a:endParaRPr lang="en-US" altLang="ja-JP" dirty="0"/>
          </a:p>
          <a:p>
            <a:pPr marL="0" indent="0">
              <a:buNone/>
            </a:pPr>
            <a:endParaRPr kumimoji="1" lang="en-US" altLang="ja-JP" dirty="0"/>
          </a:p>
          <a:p>
            <a:pPr marL="0" indent="0">
              <a:buNone/>
            </a:pPr>
            <a:r>
              <a:rPr lang="ja-JP" altLang="en-US" dirty="0"/>
              <a:t>・</a:t>
            </a:r>
            <a:r>
              <a:rPr lang="en-US" altLang="ja-JP" dirty="0"/>
              <a:t>Progress</a:t>
            </a:r>
            <a:r>
              <a:rPr lang="ja-JP" altLang="en-US" dirty="0"/>
              <a:t> </a:t>
            </a:r>
            <a:r>
              <a:rPr lang="en-US" altLang="ja-JP" dirty="0"/>
              <a:t>:</a:t>
            </a:r>
            <a:r>
              <a:rPr lang="ja-JP" altLang="en-US" dirty="0"/>
              <a:t> いくつかの簡単なケースを追加して証明可能 → </a:t>
            </a:r>
            <a:r>
              <a:rPr lang="en-US" altLang="ja-JP" dirty="0"/>
              <a:t>13.5.7</a:t>
            </a:r>
          </a:p>
          <a:p>
            <a:pPr marL="0" indent="0">
              <a:buNone/>
            </a:pPr>
            <a:endParaRPr kumimoji="1" lang="en-US" altLang="ja-JP" dirty="0"/>
          </a:p>
          <a:p>
            <a:pPr marL="0" indent="0">
              <a:buNone/>
            </a:pPr>
            <a:r>
              <a:rPr lang="ja-JP" altLang="en-US" dirty="0"/>
              <a:t>・</a:t>
            </a:r>
            <a:r>
              <a:rPr lang="en-US" altLang="ja-JP" dirty="0"/>
              <a:t>Preservation : </a:t>
            </a:r>
            <a:r>
              <a:rPr lang="ja-JP" altLang="en-US" dirty="0"/>
              <a:t>新しいパラメータを追加したため，これらをステートメントに追加し証明</a:t>
            </a:r>
            <a:endParaRPr lang="en-US" altLang="ja-JP" dirty="0"/>
          </a:p>
          <a:p>
            <a:pPr marL="0" indent="0">
              <a:buNone/>
            </a:pPr>
            <a:endParaRPr kumimoji="1" lang="en-US" altLang="ja-JP" dirty="0"/>
          </a:p>
          <a:p>
            <a:pPr marL="0" indent="0">
              <a:buNone/>
            </a:pPr>
            <a:endParaRPr lang="en-US" altLang="ja-JP" dirty="0"/>
          </a:p>
          <a:p>
            <a:pPr marL="0" indent="0">
              <a:buNone/>
            </a:pPr>
            <a:r>
              <a:rPr kumimoji="1" lang="en-US" altLang="ja-JP" dirty="0"/>
              <a:t>13.5.1 </a:t>
            </a:r>
            <a:r>
              <a:rPr kumimoji="1" lang="ja-JP" altLang="en-US" dirty="0"/>
              <a:t>定義</a:t>
            </a:r>
            <a:endParaRPr kumimoji="1" lang="en-US" altLang="ja-JP" dirty="0"/>
          </a:p>
          <a:p>
            <a:pPr marL="0" indent="0">
              <a:buNone/>
            </a:pPr>
            <a:r>
              <a:rPr lang="en-US" altLang="ja-JP" dirty="0"/>
              <a:t>	store  “</a:t>
            </a:r>
            <a:r>
              <a:rPr lang="en-US" altLang="ja-JP" dirty="0">
                <a:latin typeface="Consolas" panose="020B0609020204030204" pitchFamily="49" charset="0"/>
              </a:rPr>
              <a:t>μ</a:t>
            </a:r>
            <a:r>
              <a:rPr lang="en-US" altLang="ja-JP" dirty="0"/>
              <a:t>” </a:t>
            </a:r>
            <a:r>
              <a:rPr lang="ja-JP" altLang="en-US" dirty="0"/>
              <a:t>が</a:t>
            </a:r>
            <a:r>
              <a:rPr lang="en-US" altLang="ja-JP" dirty="0"/>
              <a:t>well-typed </a:t>
            </a:r>
            <a:r>
              <a:rPr lang="ja-JP" altLang="en-US" dirty="0"/>
              <a:t>であるとは，</a:t>
            </a:r>
            <a:r>
              <a:rPr lang="en-US" altLang="ja-JP" dirty="0"/>
              <a:t>context </a:t>
            </a:r>
            <a:r>
              <a:rPr lang="en-US" altLang="ja-JP" dirty="0">
                <a:latin typeface="Consolas" panose="020B0609020204030204" pitchFamily="49" charset="0"/>
              </a:rPr>
              <a:t>Γ</a:t>
            </a:r>
            <a:r>
              <a:rPr lang="en-US" altLang="ja-JP" dirty="0"/>
              <a:t>, store typing </a:t>
            </a:r>
            <a:r>
              <a:rPr lang="en-US" altLang="ja-JP" dirty="0">
                <a:latin typeface="Consolas" panose="020B0609020204030204" pitchFamily="49" charset="0"/>
              </a:rPr>
              <a:t>Σ</a:t>
            </a:r>
            <a:r>
              <a:rPr lang="ja-JP" altLang="en-US" dirty="0"/>
              <a:t>について，</a:t>
            </a:r>
            <a:endParaRPr lang="en-US" altLang="ja-JP" dirty="0"/>
          </a:p>
          <a:p>
            <a:pPr marL="0" indent="0">
              <a:buNone/>
            </a:pPr>
            <a:r>
              <a:rPr lang="en-US" altLang="ja-JP" dirty="0"/>
              <a:t>	</a:t>
            </a:r>
            <a:r>
              <a:rPr lang="ja-JP" altLang="en-US" dirty="0"/>
              <a:t>任意の </a:t>
            </a:r>
            <a:r>
              <a:rPr lang="en-US" altLang="ja-JP" dirty="0">
                <a:latin typeface="Consolas" panose="020B0609020204030204" pitchFamily="49" charset="0"/>
              </a:rPr>
              <a:t>l </a:t>
            </a:r>
            <a:r>
              <a:rPr lang="ja-JP" altLang="en-US" dirty="0">
                <a:latin typeface="Consolas" panose="020B0609020204030204" pitchFamily="49" charset="0"/>
              </a:rPr>
              <a:t>∊ </a:t>
            </a:r>
            <a:r>
              <a:rPr lang="en-US" altLang="ja-JP" dirty="0" err="1">
                <a:latin typeface="Consolas" panose="020B0609020204030204" pitchFamily="49" charset="0"/>
              </a:rPr>
              <a:t>dom</a:t>
            </a:r>
            <a:r>
              <a:rPr lang="en-US" altLang="ja-JP" dirty="0">
                <a:latin typeface="Consolas" panose="020B0609020204030204" pitchFamily="49" charset="0"/>
              </a:rPr>
              <a:t>(μ)</a:t>
            </a:r>
            <a:r>
              <a:rPr lang="ja-JP" altLang="en-US" dirty="0">
                <a:latin typeface="Consolas" panose="020B0609020204030204" pitchFamily="49" charset="0"/>
              </a:rPr>
              <a:t> </a:t>
            </a:r>
            <a:r>
              <a:rPr lang="ja-JP" altLang="en-US" dirty="0"/>
              <a:t>において，</a:t>
            </a:r>
            <a:r>
              <a:rPr lang="en-US" altLang="ja-JP" dirty="0"/>
              <a:t> </a:t>
            </a:r>
          </a:p>
          <a:p>
            <a:pPr marL="0" indent="0">
              <a:buNone/>
            </a:pPr>
            <a:r>
              <a:rPr kumimoji="1" lang="en-US" altLang="ja-JP" dirty="0"/>
              <a:t>		</a:t>
            </a:r>
            <a:r>
              <a:rPr lang="en-US" altLang="ja-JP" dirty="0" err="1">
                <a:latin typeface="Consolas" panose="020B0609020204030204" pitchFamily="49" charset="0"/>
              </a:rPr>
              <a:t>dom</a:t>
            </a:r>
            <a:r>
              <a:rPr lang="en-US" altLang="ja-JP" dirty="0">
                <a:latin typeface="Consolas" panose="020B0609020204030204" pitchFamily="49" charset="0"/>
              </a:rPr>
              <a:t>(μ) = </a:t>
            </a:r>
            <a:r>
              <a:rPr lang="en-US" altLang="ja-JP" dirty="0" err="1">
                <a:latin typeface="Consolas" panose="020B0609020204030204" pitchFamily="49" charset="0"/>
              </a:rPr>
              <a:t>dom</a:t>
            </a:r>
            <a:r>
              <a:rPr lang="en-US" altLang="ja-JP" dirty="0">
                <a:latin typeface="Consolas" panose="020B0609020204030204" pitchFamily="49" charset="0"/>
              </a:rPr>
              <a:t>(Σ) </a:t>
            </a:r>
            <a:r>
              <a:rPr lang="ja-JP" altLang="en-US" dirty="0">
                <a:latin typeface="Consolas" panose="020B0609020204030204" pitchFamily="49" charset="0"/>
              </a:rPr>
              <a:t>かつ </a:t>
            </a:r>
            <a:r>
              <a:rPr lang="en-US" altLang="ja-JP" dirty="0">
                <a:latin typeface="+mj-lt"/>
              </a:rPr>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Times New Roman 見出し"/>
              </a:rPr>
              <a:t>μ</a:t>
            </a:r>
            <a:r>
              <a:rPr lang="en-US" altLang="ja-JP" b="0" i="0" dirty="0">
                <a:solidFill>
                  <a:srgbClr val="202122"/>
                </a:solidFill>
                <a:effectLst/>
                <a:latin typeface="Consolas" panose="020B0609020204030204" pitchFamily="49" charset="0"/>
              </a:rPr>
              <a:t>(l) : </a:t>
            </a:r>
            <a:r>
              <a:rPr lang="en-US" altLang="ja-JP" b="0" i="0" dirty="0">
                <a:solidFill>
                  <a:srgbClr val="202122"/>
                </a:solidFill>
                <a:effectLst/>
                <a:latin typeface="Times New Roman 見出し"/>
              </a:rPr>
              <a:t>Σ</a:t>
            </a:r>
            <a:r>
              <a:rPr lang="en-US" altLang="ja-JP" b="0" i="0" dirty="0">
                <a:solidFill>
                  <a:srgbClr val="202122"/>
                </a:solidFill>
                <a:effectLst/>
                <a:latin typeface="Consolas" panose="020B0609020204030204" pitchFamily="49" charset="0"/>
              </a:rPr>
              <a:t>(l)</a:t>
            </a:r>
          </a:p>
          <a:p>
            <a:pPr marL="0" indent="0">
              <a:buNone/>
            </a:pPr>
            <a:r>
              <a:rPr kumimoji="1" lang="en-US" altLang="ja-JP" dirty="0">
                <a:solidFill>
                  <a:srgbClr val="202122"/>
                </a:solidFill>
                <a:latin typeface="Arial" panose="020B0604020202020204" pitchFamily="34" charset="0"/>
              </a:rPr>
              <a:t>	</a:t>
            </a:r>
            <a:r>
              <a:rPr kumimoji="1" lang="ja-JP" altLang="en-US" dirty="0">
                <a:solidFill>
                  <a:srgbClr val="202122"/>
                </a:solidFill>
                <a:latin typeface="Arial" panose="020B0604020202020204" pitchFamily="34" charset="0"/>
              </a:rPr>
              <a:t>ならば</a:t>
            </a:r>
            <a:endParaRPr kumimoji="1" lang="en-US" altLang="ja-JP" dirty="0">
              <a:solidFill>
                <a:srgbClr val="202122"/>
              </a:solidFill>
              <a:latin typeface="Arial" panose="020B0604020202020204" pitchFamily="34" charset="0"/>
            </a:endParaRPr>
          </a:p>
          <a:p>
            <a:pPr marL="0" indent="0">
              <a:buNone/>
            </a:pPr>
            <a:r>
              <a:rPr lang="en-US" altLang="ja-JP" dirty="0">
                <a:solidFill>
                  <a:srgbClr val="202122"/>
                </a:solidFill>
                <a:latin typeface="Arial" panose="020B0604020202020204" pitchFamily="34" charset="0"/>
              </a:rPr>
              <a:t>		</a:t>
            </a:r>
            <a:r>
              <a:rPr lang="en-US" altLang="ja-JP" dirty="0">
                <a:latin typeface="+mn-lt"/>
              </a:rPr>
              <a:t> Γ | Σ </a:t>
            </a:r>
            <a:r>
              <a:rPr lang="ja-JP" altLang="en-US" b="0" i="0" dirty="0">
                <a:solidFill>
                  <a:srgbClr val="202122"/>
                </a:solidFill>
                <a:effectLst/>
                <a:latin typeface="+mn-lt"/>
              </a:rPr>
              <a:t>⊢ </a:t>
            </a:r>
            <a:r>
              <a:rPr lang="en-US" altLang="ja-JP" b="0" i="0" dirty="0">
                <a:solidFill>
                  <a:srgbClr val="202122"/>
                </a:solidFill>
                <a:effectLst/>
                <a:latin typeface="+mn-lt"/>
              </a:rPr>
              <a:t>μ</a:t>
            </a:r>
          </a:p>
          <a:p>
            <a:pPr marL="0" indent="0">
              <a:buNone/>
            </a:pPr>
            <a:r>
              <a:rPr lang="en-US" altLang="ja-JP" dirty="0">
                <a:solidFill>
                  <a:srgbClr val="202122"/>
                </a:solidFill>
                <a:latin typeface="+mn-lt"/>
              </a:rPr>
              <a:t>	</a:t>
            </a:r>
            <a:r>
              <a:rPr lang="ja-JP" altLang="en-US" dirty="0">
                <a:solidFill>
                  <a:srgbClr val="202122"/>
                </a:solidFill>
                <a:latin typeface="+mn-lt"/>
              </a:rPr>
              <a:t>である．</a:t>
            </a:r>
            <a:endParaRPr kumimoji="1" lang="en-US" altLang="ja-JP" dirty="0">
              <a:solidFill>
                <a:srgbClr val="202122"/>
              </a:solidFill>
              <a:latin typeface="+mn-lt"/>
            </a:endParaRPr>
          </a:p>
        </p:txBody>
      </p:sp>
    </p:spTree>
    <p:extLst>
      <p:ext uri="{BB962C8B-B14F-4D97-AF65-F5344CB8AC3E}">
        <p14:creationId xmlns:p14="http://schemas.microsoft.com/office/powerpoint/2010/main" val="3739243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3DFF7D-28C3-FE81-32A4-DC0E9DBBAEAD}"/>
              </a:ext>
            </a:extLst>
          </p:cNvPr>
          <p:cNvSpPr>
            <a:spLocks noGrp="1"/>
          </p:cNvSpPr>
          <p:nvPr>
            <p:ph type="title"/>
          </p:nvPr>
        </p:nvSpPr>
        <p:spPr/>
        <p:txBody>
          <a:bodyPr/>
          <a:lstStyle/>
          <a:p>
            <a:r>
              <a:rPr kumimoji="1" lang="en-US" altLang="ja-JP" dirty="0"/>
              <a:t>13.5.2 Exercise</a:t>
            </a:r>
            <a:endParaRPr kumimoji="1" lang="ja-JP" altLang="en-US" dirty="0"/>
          </a:p>
        </p:txBody>
      </p:sp>
      <p:sp>
        <p:nvSpPr>
          <p:cNvPr id="3" name="コンテンツ プレースホルダー 2">
            <a:extLst>
              <a:ext uri="{FF2B5EF4-FFF2-40B4-BE49-F238E27FC236}">
                <a16:creationId xmlns:a16="http://schemas.microsoft.com/office/drawing/2014/main" id="{9C48026D-F80F-57AA-A195-A9083CD31DCD}"/>
              </a:ext>
            </a:extLst>
          </p:cNvPr>
          <p:cNvSpPr>
            <a:spLocks noGrp="1"/>
          </p:cNvSpPr>
          <p:nvPr>
            <p:ph idx="1"/>
          </p:nvPr>
        </p:nvSpPr>
        <p:spPr/>
        <p:txBody>
          <a:bodyPr/>
          <a:lstStyle/>
          <a:p>
            <a:pPr marL="0" indent="0">
              <a:buNone/>
            </a:pPr>
            <a:r>
              <a:rPr lang="en-US" altLang="ja-JP" dirty="0"/>
              <a:t> </a:t>
            </a:r>
            <a:r>
              <a:rPr lang="en-US" altLang="ja-JP" dirty="0">
                <a:latin typeface="+mj-lt"/>
              </a:rPr>
              <a:t>Γ | Σ</a:t>
            </a:r>
            <a:r>
              <a:rPr lang="ja-JP" altLang="en-US" dirty="0">
                <a:latin typeface="+mj-lt"/>
              </a:rPr>
              <a:t>₁</a:t>
            </a:r>
            <a:r>
              <a:rPr lang="en-US" altLang="ja-JP" dirty="0">
                <a:latin typeface="+mj-lt"/>
              </a:rPr>
              <a:t> </a:t>
            </a:r>
            <a:r>
              <a:rPr lang="ja-JP" altLang="en-US" b="0" i="0" dirty="0">
                <a:solidFill>
                  <a:srgbClr val="202122"/>
                </a:solidFill>
                <a:effectLst/>
                <a:latin typeface="+mj-lt"/>
              </a:rPr>
              <a:t>⊢ </a:t>
            </a:r>
            <a:r>
              <a:rPr lang="en-US" altLang="ja-JP" b="0" i="0" dirty="0">
                <a:solidFill>
                  <a:srgbClr val="202122"/>
                </a:solidFill>
                <a:effectLst/>
                <a:latin typeface="+mj-lt"/>
              </a:rPr>
              <a:t>μ</a:t>
            </a:r>
            <a:r>
              <a:rPr lang="ja-JP" altLang="en-US" b="0" i="0" dirty="0">
                <a:solidFill>
                  <a:srgbClr val="202122"/>
                </a:solidFill>
                <a:effectLst/>
                <a:latin typeface="+mj-lt"/>
              </a:rPr>
              <a:t>　かつ　</a:t>
            </a:r>
            <a:r>
              <a:rPr lang="en-US" altLang="ja-JP" dirty="0">
                <a:latin typeface="+mj-lt"/>
              </a:rPr>
              <a:t> Γ | Σ</a:t>
            </a:r>
            <a:r>
              <a:rPr lang="ja-JP" altLang="en-US" dirty="0">
                <a:latin typeface="+mj-lt"/>
              </a:rPr>
              <a:t>₂</a:t>
            </a:r>
            <a:r>
              <a:rPr lang="en-US" altLang="ja-JP" dirty="0">
                <a:latin typeface="+mj-lt"/>
              </a:rPr>
              <a:t> </a:t>
            </a:r>
            <a:r>
              <a:rPr lang="ja-JP" altLang="en-US" b="0" i="0" dirty="0">
                <a:solidFill>
                  <a:srgbClr val="202122"/>
                </a:solidFill>
                <a:effectLst/>
                <a:latin typeface="+mj-lt"/>
              </a:rPr>
              <a:t>⊢ </a:t>
            </a:r>
            <a:r>
              <a:rPr lang="en-US" altLang="ja-JP" b="0" i="0" dirty="0">
                <a:solidFill>
                  <a:srgbClr val="202122"/>
                </a:solidFill>
                <a:effectLst/>
                <a:latin typeface="+mj-lt"/>
              </a:rPr>
              <a:t>μ</a:t>
            </a:r>
            <a:r>
              <a:rPr lang="ja-JP" altLang="en-US" b="0" i="0" dirty="0">
                <a:solidFill>
                  <a:srgbClr val="202122"/>
                </a:solidFill>
                <a:effectLst/>
                <a:latin typeface="+mj-lt"/>
              </a:rPr>
              <a:t>　であるような</a:t>
            </a:r>
            <a:r>
              <a:rPr lang="en-US" altLang="ja-JP" b="0" i="0" dirty="0">
                <a:solidFill>
                  <a:srgbClr val="202122"/>
                </a:solidFill>
                <a:effectLst/>
                <a:latin typeface="+mj-lt"/>
              </a:rPr>
              <a:t>Γ</a:t>
            </a:r>
            <a:r>
              <a:rPr lang="ja-JP" altLang="en-US" b="0" i="0" dirty="0">
                <a:solidFill>
                  <a:srgbClr val="202122"/>
                </a:solidFill>
                <a:effectLst/>
                <a:latin typeface="+mj-lt"/>
              </a:rPr>
              <a:t>，</a:t>
            </a:r>
            <a:r>
              <a:rPr lang="en-US" altLang="ja-JP" b="0" i="0" dirty="0">
                <a:solidFill>
                  <a:srgbClr val="202122"/>
                </a:solidFill>
                <a:effectLst/>
                <a:latin typeface="+mj-lt"/>
              </a:rPr>
              <a:t>μ</a:t>
            </a:r>
            <a:r>
              <a:rPr lang="ja-JP" altLang="en-US" b="0" i="0" dirty="0">
                <a:solidFill>
                  <a:srgbClr val="202122"/>
                </a:solidFill>
                <a:effectLst/>
                <a:latin typeface="+mj-lt"/>
              </a:rPr>
              <a:t>，</a:t>
            </a:r>
            <a:r>
              <a:rPr lang="en-US" altLang="ja-JP" b="0" i="0" dirty="0">
                <a:solidFill>
                  <a:srgbClr val="202122"/>
                </a:solidFill>
                <a:effectLst/>
                <a:latin typeface="+mj-lt"/>
              </a:rPr>
              <a:t>Σ</a:t>
            </a:r>
            <a:r>
              <a:rPr lang="ja-JP" altLang="en-US" b="0" i="0" dirty="0">
                <a:solidFill>
                  <a:srgbClr val="202122"/>
                </a:solidFill>
                <a:effectLst/>
                <a:latin typeface="+mj-lt"/>
              </a:rPr>
              <a:t>₁，</a:t>
            </a:r>
            <a:r>
              <a:rPr lang="en-US" altLang="ja-JP" b="0" i="0" dirty="0">
                <a:solidFill>
                  <a:srgbClr val="202122"/>
                </a:solidFill>
                <a:effectLst/>
                <a:latin typeface="+mj-lt"/>
              </a:rPr>
              <a:t>Σ</a:t>
            </a:r>
            <a:r>
              <a:rPr lang="ja-JP" altLang="en-US" b="0" i="0" dirty="0">
                <a:solidFill>
                  <a:srgbClr val="202122"/>
                </a:solidFill>
                <a:effectLst/>
                <a:latin typeface="+mj-lt"/>
              </a:rPr>
              <a:t>₂</a:t>
            </a:r>
            <a:endParaRPr lang="en-US" altLang="ja-JP" b="0" i="0" dirty="0">
              <a:solidFill>
                <a:srgbClr val="202122"/>
              </a:solidFill>
              <a:effectLst/>
              <a:latin typeface="+mj-lt"/>
            </a:endParaRPr>
          </a:p>
          <a:p>
            <a:pPr marL="0" indent="0">
              <a:buNone/>
            </a:pPr>
            <a:endParaRPr lang="en-US" altLang="ja-JP" b="0" i="0" dirty="0">
              <a:solidFill>
                <a:srgbClr val="202122"/>
              </a:solidFill>
              <a:effectLst/>
              <a:latin typeface="+mj-lt"/>
            </a:endParaRPr>
          </a:p>
          <a:p>
            <a:pPr marL="0" indent="0">
              <a:buNone/>
            </a:pPr>
            <a:r>
              <a:rPr kumimoji="1" lang="ja-JP" altLang="en-US" dirty="0"/>
              <a:t>　</a:t>
            </a:r>
          </a:p>
        </p:txBody>
      </p:sp>
      <p:pic>
        <p:nvPicPr>
          <p:cNvPr id="6" name="図 5">
            <a:extLst>
              <a:ext uri="{FF2B5EF4-FFF2-40B4-BE49-F238E27FC236}">
                <a16:creationId xmlns:a16="http://schemas.microsoft.com/office/drawing/2014/main" id="{408FB490-A338-B12A-820F-66FF6FB26AA3}"/>
              </a:ext>
            </a:extLst>
          </p:cNvPr>
          <p:cNvPicPr>
            <a:picLocks noChangeAspect="1"/>
          </p:cNvPicPr>
          <p:nvPr/>
        </p:nvPicPr>
        <p:blipFill>
          <a:blip r:embed="rId2"/>
          <a:srcRect l="8527" t="7289" r="4025" b="52889"/>
          <a:stretch/>
        </p:blipFill>
        <p:spPr>
          <a:xfrm>
            <a:off x="605085" y="1633728"/>
            <a:ext cx="7933829" cy="4816200"/>
          </a:xfrm>
          <a:prstGeom prst="rect">
            <a:avLst/>
          </a:prstGeom>
        </p:spPr>
      </p:pic>
    </p:spTree>
    <p:extLst>
      <p:ext uri="{BB962C8B-B14F-4D97-AF65-F5344CB8AC3E}">
        <p14:creationId xmlns:p14="http://schemas.microsoft.com/office/powerpoint/2010/main" val="1615680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7DAC8-F6C0-6D23-3284-CA2B7971432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6A1EB8C-0A36-4860-C882-273784A28675}"/>
              </a:ext>
            </a:extLst>
          </p:cNvPr>
          <p:cNvSpPr>
            <a:spLocks noGrp="1"/>
          </p:cNvSpPr>
          <p:nvPr>
            <p:ph type="title"/>
          </p:nvPr>
        </p:nvSpPr>
        <p:spPr/>
        <p:txBody>
          <a:bodyPr/>
          <a:lstStyle/>
          <a:p>
            <a:r>
              <a:rPr kumimoji="1" lang="en-US" altLang="ja-JP" dirty="0"/>
              <a:t>13.5.2 Exercise</a:t>
            </a:r>
            <a:endParaRPr kumimoji="1" lang="ja-JP" altLang="en-US" dirty="0"/>
          </a:p>
        </p:txBody>
      </p:sp>
      <p:sp>
        <p:nvSpPr>
          <p:cNvPr id="3" name="コンテンツ プレースホルダー 2">
            <a:extLst>
              <a:ext uri="{FF2B5EF4-FFF2-40B4-BE49-F238E27FC236}">
                <a16:creationId xmlns:a16="http://schemas.microsoft.com/office/drawing/2014/main" id="{03F08356-37E5-66DD-E7BA-54D05BDAE17E}"/>
              </a:ext>
            </a:extLst>
          </p:cNvPr>
          <p:cNvSpPr>
            <a:spLocks noGrp="1"/>
          </p:cNvSpPr>
          <p:nvPr>
            <p:ph idx="1"/>
          </p:nvPr>
        </p:nvSpPr>
        <p:spPr/>
        <p:txBody>
          <a:bodyPr/>
          <a:lstStyle/>
          <a:p>
            <a:pPr marL="0" indent="0">
              <a:buNone/>
            </a:pPr>
            <a:r>
              <a:rPr lang="en-US" altLang="ja-JP" dirty="0"/>
              <a:t> </a:t>
            </a:r>
            <a:r>
              <a:rPr lang="en-US" altLang="ja-JP" dirty="0">
                <a:latin typeface="+mj-lt"/>
              </a:rPr>
              <a:t>Γ | Σ</a:t>
            </a:r>
            <a:r>
              <a:rPr lang="ja-JP" altLang="en-US" dirty="0">
                <a:latin typeface="+mj-lt"/>
              </a:rPr>
              <a:t>₁</a:t>
            </a:r>
            <a:r>
              <a:rPr lang="en-US" altLang="ja-JP" dirty="0">
                <a:latin typeface="+mj-lt"/>
              </a:rPr>
              <a:t> </a:t>
            </a:r>
            <a:r>
              <a:rPr lang="ja-JP" altLang="en-US" b="0" i="0" dirty="0">
                <a:solidFill>
                  <a:srgbClr val="202122"/>
                </a:solidFill>
                <a:effectLst/>
                <a:latin typeface="+mj-lt"/>
              </a:rPr>
              <a:t>⊢ </a:t>
            </a:r>
            <a:r>
              <a:rPr lang="en-US" altLang="ja-JP" b="0" i="0" dirty="0">
                <a:solidFill>
                  <a:srgbClr val="202122"/>
                </a:solidFill>
                <a:effectLst/>
                <a:latin typeface="+mj-lt"/>
              </a:rPr>
              <a:t>μ</a:t>
            </a:r>
            <a:r>
              <a:rPr lang="ja-JP" altLang="en-US" b="0" i="0" dirty="0">
                <a:solidFill>
                  <a:srgbClr val="202122"/>
                </a:solidFill>
                <a:effectLst/>
                <a:latin typeface="+mj-lt"/>
              </a:rPr>
              <a:t>　かつ　</a:t>
            </a:r>
            <a:r>
              <a:rPr lang="en-US" altLang="ja-JP" dirty="0">
                <a:latin typeface="+mj-lt"/>
              </a:rPr>
              <a:t> Γ | Σ</a:t>
            </a:r>
            <a:r>
              <a:rPr lang="ja-JP" altLang="en-US" dirty="0">
                <a:latin typeface="+mj-lt"/>
              </a:rPr>
              <a:t>₂</a:t>
            </a:r>
            <a:r>
              <a:rPr lang="en-US" altLang="ja-JP" dirty="0">
                <a:latin typeface="+mj-lt"/>
              </a:rPr>
              <a:t> </a:t>
            </a:r>
            <a:r>
              <a:rPr lang="ja-JP" altLang="en-US" b="0" i="0" dirty="0">
                <a:solidFill>
                  <a:srgbClr val="202122"/>
                </a:solidFill>
                <a:effectLst/>
                <a:latin typeface="+mj-lt"/>
              </a:rPr>
              <a:t>⊢ </a:t>
            </a:r>
            <a:r>
              <a:rPr lang="en-US" altLang="ja-JP" b="0" i="0" dirty="0">
                <a:solidFill>
                  <a:srgbClr val="202122"/>
                </a:solidFill>
                <a:effectLst/>
                <a:latin typeface="+mj-lt"/>
              </a:rPr>
              <a:t>μ</a:t>
            </a:r>
            <a:r>
              <a:rPr lang="ja-JP" altLang="en-US" b="0" i="0" dirty="0">
                <a:solidFill>
                  <a:srgbClr val="202122"/>
                </a:solidFill>
                <a:effectLst/>
                <a:latin typeface="+mj-lt"/>
              </a:rPr>
              <a:t>　であるような</a:t>
            </a:r>
            <a:r>
              <a:rPr lang="en-US" altLang="ja-JP" b="0" i="0" dirty="0">
                <a:solidFill>
                  <a:srgbClr val="202122"/>
                </a:solidFill>
                <a:effectLst/>
                <a:latin typeface="+mj-lt"/>
              </a:rPr>
              <a:t>Γ</a:t>
            </a:r>
            <a:r>
              <a:rPr lang="ja-JP" altLang="en-US" b="0" i="0" dirty="0">
                <a:solidFill>
                  <a:srgbClr val="202122"/>
                </a:solidFill>
                <a:effectLst/>
                <a:latin typeface="+mj-lt"/>
              </a:rPr>
              <a:t>，</a:t>
            </a:r>
            <a:r>
              <a:rPr lang="en-US" altLang="ja-JP" b="0" i="0" dirty="0">
                <a:solidFill>
                  <a:srgbClr val="202122"/>
                </a:solidFill>
                <a:effectLst/>
                <a:latin typeface="+mj-lt"/>
              </a:rPr>
              <a:t>μ</a:t>
            </a:r>
            <a:r>
              <a:rPr lang="ja-JP" altLang="en-US" b="0" i="0" dirty="0">
                <a:solidFill>
                  <a:srgbClr val="202122"/>
                </a:solidFill>
                <a:effectLst/>
                <a:latin typeface="+mj-lt"/>
              </a:rPr>
              <a:t>，</a:t>
            </a:r>
            <a:r>
              <a:rPr lang="en-US" altLang="ja-JP" b="0" i="0" dirty="0">
                <a:solidFill>
                  <a:srgbClr val="202122"/>
                </a:solidFill>
                <a:effectLst/>
                <a:latin typeface="+mj-lt"/>
              </a:rPr>
              <a:t>Σ</a:t>
            </a:r>
            <a:r>
              <a:rPr lang="ja-JP" altLang="en-US" b="0" i="0" dirty="0">
                <a:solidFill>
                  <a:srgbClr val="202122"/>
                </a:solidFill>
                <a:effectLst/>
                <a:latin typeface="+mj-lt"/>
              </a:rPr>
              <a:t>₁，</a:t>
            </a:r>
            <a:r>
              <a:rPr lang="en-US" altLang="ja-JP" b="0" i="0" dirty="0">
                <a:solidFill>
                  <a:srgbClr val="202122"/>
                </a:solidFill>
                <a:effectLst/>
                <a:latin typeface="+mj-lt"/>
              </a:rPr>
              <a:t>Σ</a:t>
            </a:r>
            <a:r>
              <a:rPr lang="ja-JP" altLang="en-US" b="0" i="0" dirty="0">
                <a:solidFill>
                  <a:srgbClr val="202122"/>
                </a:solidFill>
                <a:effectLst/>
                <a:latin typeface="+mj-lt"/>
              </a:rPr>
              <a:t>₂</a:t>
            </a:r>
            <a:endParaRPr lang="en-US" altLang="ja-JP" b="0" i="0" dirty="0">
              <a:solidFill>
                <a:srgbClr val="202122"/>
              </a:solidFill>
              <a:effectLst/>
              <a:latin typeface="+mj-lt"/>
            </a:endParaRPr>
          </a:p>
          <a:p>
            <a:pPr marL="0" indent="0">
              <a:buNone/>
            </a:pPr>
            <a:endParaRPr lang="en-US" altLang="ja-JP" b="0" i="0" dirty="0">
              <a:solidFill>
                <a:srgbClr val="202122"/>
              </a:solidFill>
              <a:effectLst/>
              <a:latin typeface="+mj-lt"/>
            </a:endParaRPr>
          </a:p>
          <a:p>
            <a:pPr marL="0" indent="0">
              <a:buNone/>
            </a:pPr>
            <a:endParaRPr lang="en-US" altLang="ja-JP" b="0" i="0" dirty="0">
              <a:solidFill>
                <a:srgbClr val="202122"/>
              </a:solidFill>
              <a:effectLst/>
              <a:latin typeface="+mj-lt"/>
            </a:endParaRPr>
          </a:p>
          <a:p>
            <a:pPr marL="0" indent="0">
              <a:buNone/>
            </a:pPr>
            <a:r>
              <a:rPr kumimoji="1" lang="ja-JP" altLang="en-US" dirty="0"/>
              <a:t>　</a:t>
            </a:r>
          </a:p>
        </p:txBody>
      </p:sp>
      <p:pic>
        <p:nvPicPr>
          <p:cNvPr id="6" name="図 5">
            <a:extLst>
              <a:ext uri="{FF2B5EF4-FFF2-40B4-BE49-F238E27FC236}">
                <a16:creationId xmlns:a16="http://schemas.microsoft.com/office/drawing/2014/main" id="{EB55B35C-D9F5-27F2-EDF7-94ABA7D637A5}"/>
              </a:ext>
            </a:extLst>
          </p:cNvPr>
          <p:cNvPicPr>
            <a:picLocks noChangeAspect="1"/>
          </p:cNvPicPr>
          <p:nvPr/>
        </p:nvPicPr>
        <p:blipFill>
          <a:blip r:embed="rId3"/>
          <a:srcRect l="8741" t="49124" r="3812" b="1178"/>
          <a:stretch/>
        </p:blipFill>
        <p:spPr>
          <a:xfrm>
            <a:off x="1131216" y="1508009"/>
            <a:ext cx="6881568" cy="5213465"/>
          </a:xfrm>
          <a:prstGeom prst="rect">
            <a:avLst/>
          </a:prstGeom>
        </p:spPr>
      </p:pic>
    </p:spTree>
    <p:extLst>
      <p:ext uri="{BB962C8B-B14F-4D97-AF65-F5344CB8AC3E}">
        <p14:creationId xmlns:p14="http://schemas.microsoft.com/office/powerpoint/2010/main" val="548140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3B8793-E6D6-B8F8-9235-AF81CBBB4D48}"/>
              </a:ext>
            </a:extLst>
          </p:cNvPr>
          <p:cNvSpPr>
            <a:spLocks noGrp="1"/>
          </p:cNvSpPr>
          <p:nvPr>
            <p:ph type="title"/>
          </p:nvPr>
        </p:nvSpPr>
        <p:spPr/>
        <p:txBody>
          <a:bodyPr/>
          <a:lstStyle/>
          <a:p>
            <a:r>
              <a:rPr kumimoji="1" lang="en-US" altLang="ja-JP" dirty="0"/>
              <a:t>13.5 Safety</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D390366-5D1C-99A7-00FE-F1E0156ACB21}"/>
                  </a:ext>
                </a:extLst>
              </p:cNvPr>
              <p:cNvSpPr>
                <a:spLocks noGrp="1"/>
              </p:cNvSpPr>
              <p:nvPr>
                <p:ph idx="1"/>
              </p:nvPr>
            </p:nvSpPr>
            <p:spPr>
              <a:xfrm>
                <a:off x="259195" y="1099789"/>
                <a:ext cx="8625610" cy="5849651"/>
              </a:xfrm>
            </p:spPr>
            <p:txBody>
              <a:bodyPr/>
              <a:lstStyle/>
              <a:p>
                <a:pPr marL="0" indent="0">
                  <a:buNone/>
                </a:pPr>
                <a:r>
                  <a:rPr kumimoji="1" lang="en-US" altLang="ja-JP" dirty="0"/>
                  <a:t>15.5.3 </a:t>
                </a:r>
                <a:r>
                  <a:rPr kumimoji="1" lang="ja-JP" altLang="en-US" dirty="0"/>
                  <a:t>定理 </a:t>
                </a:r>
                <a:r>
                  <a:rPr kumimoji="1" lang="en-US" altLang="ja-JP" dirty="0"/>
                  <a:t>Preservation</a:t>
                </a:r>
              </a:p>
              <a:p>
                <a:pPr marL="0" indent="0">
                  <a:buNone/>
                </a:pPr>
                <a:r>
                  <a:rPr lang="en-US" altLang="ja-JP" dirty="0"/>
                  <a:t>	</a:t>
                </a:r>
                <a:r>
                  <a:rPr lang="en-US" altLang="ja-JP" dirty="0">
                    <a:latin typeface="+mj-lt"/>
                  </a:rPr>
                  <a:t>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t : T</a:t>
                </a:r>
                <a:endParaRPr lang="en-US" altLang="ja-JP" b="0" i="0" dirty="0">
                  <a:solidFill>
                    <a:srgbClr val="202122"/>
                  </a:solidFill>
                  <a:effectLst/>
                  <a:latin typeface="Consolas" panose="020B0609020204030204" pitchFamily="49" charset="0"/>
                </a:endParaRPr>
              </a:p>
              <a:p>
                <a:pPr marL="0" indent="0">
                  <a:buNone/>
                </a:pPr>
                <a:r>
                  <a:rPr lang="en-US" altLang="ja-JP" dirty="0"/>
                  <a:t>	</a:t>
                </a:r>
                <a:r>
                  <a:rPr lang="en-US" altLang="ja-JP" dirty="0">
                    <a:latin typeface="+mj-lt"/>
                  </a:rPr>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μ</a:t>
                </a:r>
              </a:p>
              <a:p>
                <a:pPr marL="0" indent="0">
                  <a:buNone/>
                </a:pPr>
                <a:r>
                  <a:rPr kumimoji="1" lang="en-US" altLang="ja-JP" dirty="0">
                    <a:solidFill>
                      <a:srgbClr val="202122"/>
                    </a:solidFill>
                    <a:latin typeface="Consolas" panose="020B0609020204030204" pitchFamily="49" charset="0"/>
                  </a:rPr>
                  <a:t>	t | μ</a:t>
                </a:r>
                <a:r>
                  <a:rPr kumimoji="1" lang="ja-JP" altLang="en-US" dirty="0">
                    <a:solidFill>
                      <a:srgbClr val="202122"/>
                    </a:solidFill>
                    <a:latin typeface="Consolas" panose="020B0609020204030204" pitchFamily="49" charset="0"/>
                  </a:rPr>
                  <a:t>　</a:t>
                </a:r>
                <a:r>
                  <a:rPr kumimoji="1" lang="en-US" altLang="ja-JP" dirty="0">
                    <a:solidFill>
                      <a:srgbClr val="202122"/>
                    </a:solidFill>
                    <a:latin typeface="Consolas" panose="020B0609020204030204" pitchFamily="49" charset="0"/>
                  </a:rPr>
                  <a:t>-&gt; t’ | μ’</a:t>
                </a:r>
              </a:p>
              <a:p>
                <a:pPr marL="0" indent="0">
                  <a:buNone/>
                </a:pPr>
                <a:r>
                  <a:rPr lang="ja-JP" altLang="en-US" dirty="0">
                    <a:solidFill>
                      <a:srgbClr val="202122"/>
                    </a:solidFill>
                    <a:latin typeface="Consolas" panose="020B0609020204030204" pitchFamily="49" charset="0"/>
                  </a:rPr>
                  <a:t>ならば</a:t>
                </a:r>
                <a:r>
                  <a:rPr lang="en-US" altLang="ja-JP" dirty="0">
                    <a:solidFill>
                      <a:srgbClr val="202122"/>
                    </a:solidFill>
                  </a:rPr>
                  <a:t>,</a:t>
                </a:r>
                <a:r>
                  <a:rPr lang="ja-JP" altLang="en-US" dirty="0">
                    <a:solidFill>
                      <a:srgbClr val="202122"/>
                    </a:solidFill>
                    <a:latin typeface="Consolas" panose="020B0609020204030204" pitchFamily="49" charset="0"/>
                  </a:rPr>
                  <a:t> ある</a:t>
                </a:r>
                <a:r>
                  <a:rPr lang="en-US" altLang="ja-JP" dirty="0">
                    <a:solidFill>
                      <a:srgbClr val="202122"/>
                    </a:solidFill>
                    <a:latin typeface="+mj-lt"/>
                  </a:rPr>
                  <a:t>Σ’</a:t>
                </a:r>
                <a14:m>
                  <m:oMath xmlns:m="http://schemas.openxmlformats.org/officeDocument/2006/math">
                    <m:r>
                      <a:rPr lang="en-US" altLang="ja-JP" b="0" i="0" smtClean="0">
                        <a:solidFill>
                          <a:srgbClr val="202122"/>
                        </a:solidFill>
                        <a:latin typeface="Cambria Math" panose="02040503050406030204" pitchFamily="18" charset="0"/>
                      </a:rPr>
                      <m:t> </m:t>
                    </m:r>
                    <m:r>
                      <a:rPr lang="en-US" altLang="ja-JP" i="1" smtClean="0">
                        <a:solidFill>
                          <a:srgbClr val="202122"/>
                        </a:solidFill>
                        <a:latin typeface="Cambria Math" panose="02040503050406030204" pitchFamily="18" charset="0"/>
                      </a:rPr>
                      <m:t>⊇</m:t>
                    </m:r>
                  </m:oMath>
                </a14:m>
                <a:r>
                  <a:rPr lang="en-US" altLang="ja-JP" dirty="0">
                    <a:solidFill>
                      <a:srgbClr val="202122"/>
                    </a:solidFill>
                    <a:latin typeface="+mj-lt"/>
                  </a:rPr>
                  <a:t> Σ</a:t>
                </a:r>
                <a:r>
                  <a:rPr lang="ja-JP" altLang="en-US" dirty="0">
                    <a:solidFill>
                      <a:srgbClr val="202122"/>
                    </a:solidFill>
                    <a:latin typeface="Consolas" panose="020B0609020204030204" pitchFamily="49" charset="0"/>
                  </a:rPr>
                  <a:t>が存在して，</a:t>
                </a:r>
                <a:endParaRPr lang="en-US" altLang="ja-JP" dirty="0">
                  <a:solidFill>
                    <a:srgbClr val="202122"/>
                  </a:solidFill>
                  <a:latin typeface="Consolas" panose="020B0609020204030204" pitchFamily="49" charset="0"/>
                </a:endParaRPr>
              </a:p>
              <a:p>
                <a:pPr marL="0" indent="0">
                  <a:buNone/>
                </a:pPr>
                <a:r>
                  <a:rPr lang="en-US" altLang="ja-JP" dirty="0">
                    <a:solidFill>
                      <a:srgbClr val="202122"/>
                    </a:solidFill>
                    <a:latin typeface="Consolas" panose="020B0609020204030204" pitchFamily="49" charset="0"/>
                  </a:rPr>
                  <a:t>	</a:t>
                </a:r>
                <a:r>
                  <a:rPr lang="en-US" altLang="ja-JP" dirty="0">
                    <a:latin typeface="+mj-lt"/>
                  </a:rPr>
                  <a:t>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t’ : T</a:t>
                </a:r>
                <a:endParaRPr lang="en-US" altLang="ja-JP" b="0" i="0" dirty="0">
                  <a:solidFill>
                    <a:srgbClr val="202122"/>
                  </a:solidFill>
                  <a:effectLst/>
                  <a:latin typeface="Consolas" panose="020B0609020204030204" pitchFamily="49" charset="0"/>
                </a:endParaRPr>
              </a:p>
              <a:p>
                <a:pPr marL="0" indent="0">
                  <a:buNone/>
                </a:pPr>
                <a:r>
                  <a:rPr lang="en-US" altLang="ja-JP" dirty="0"/>
                  <a:t>	</a:t>
                </a:r>
                <a:r>
                  <a:rPr lang="en-US" altLang="ja-JP" dirty="0">
                    <a:latin typeface="+mj-lt"/>
                  </a:rPr>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μ’</a:t>
                </a:r>
              </a:p>
              <a:p>
                <a:pPr marL="0" indent="0">
                  <a:buNone/>
                </a:pPr>
                <a:endParaRPr kumimoji="1" lang="en-US" altLang="ja-JP" dirty="0"/>
              </a:p>
              <a:p>
                <a:pPr marL="0" indent="0">
                  <a:buNone/>
                </a:pPr>
                <a:r>
                  <a:rPr kumimoji="1" lang="en-US" altLang="ja-JP" dirty="0"/>
                  <a:t>Note.</a:t>
                </a:r>
              </a:p>
              <a:p>
                <a:pPr marL="0" indent="0">
                  <a:buNone/>
                </a:pPr>
                <a:r>
                  <a:rPr lang="en-US" altLang="ja-JP" dirty="0"/>
                  <a:t>	</a:t>
                </a:r>
                <a:r>
                  <a:rPr lang="en-US" altLang="ja-JP" dirty="0">
                    <a:latin typeface="Consolas" panose="020B0609020204030204" pitchFamily="49" charset="0"/>
                  </a:rPr>
                  <a:t>Σ’ </a:t>
                </a:r>
                <a:r>
                  <a:rPr lang="ja-JP" altLang="en-US" dirty="0">
                    <a:latin typeface="Consolas" panose="020B0609020204030204" pitchFamily="49" charset="0"/>
                  </a:rPr>
                  <a:t>が具体的に何であるか正確には示されていないが，</a:t>
                </a:r>
                <a:r>
                  <a:rPr lang="en-US" altLang="ja-JP" dirty="0">
                    <a:latin typeface="Consolas" panose="020B0609020204030204" pitchFamily="49" charset="0"/>
                  </a:rPr>
                  <a:t>Σ’ </a:t>
                </a:r>
                <a:r>
                  <a:rPr lang="ja-JP" altLang="en-US" dirty="0">
                    <a:latin typeface="Consolas" panose="020B0609020204030204" pitchFamily="49" charset="0"/>
                  </a:rPr>
                  <a:t>は</a:t>
                </a:r>
                <a:r>
                  <a:rPr lang="en-US" altLang="ja-JP" dirty="0">
                    <a:latin typeface="Consolas" panose="020B0609020204030204" pitchFamily="49" charset="0"/>
                  </a:rPr>
                  <a:t>Σ</a:t>
                </a:r>
                <a:r>
                  <a:rPr lang="ja-JP" altLang="en-US" dirty="0">
                    <a:latin typeface="Consolas" panose="020B0609020204030204" pitchFamily="49" charset="0"/>
                  </a:rPr>
                  <a:t>であるか，</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a:t>
                </a:r>
                <a:r>
                  <a:rPr lang="ja-JP" altLang="en-US" dirty="0">
                    <a:latin typeface="Consolas" panose="020B0609020204030204" pitchFamily="49" charset="0"/>
                  </a:rPr>
                  <a:t>（</a:t>
                </a:r>
                <a:r>
                  <a:rPr lang="en-US" altLang="ja-JP" dirty="0">
                    <a:latin typeface="Consolas" panose="020B0609020204030204" pitchFamily="49" charset="0"/>
                  </a:rPr>
                  <a:t>Σ, l </a:t>
                </a:r>
                <a:r>
                  <a:rPr lang="ja-JP" altLang="en-US" dirty="0">
                    <a:latin typeface="Consolas" panose="020B0609020204030204" pitchFamily="49" charset="0"/>
                  </a:rPr>
                  <a:t>↦</a:t>
                </a:r>
                <a:r>
                  <a:rPr lang="en-US" altLang="ja-JP" dirty="0">
                    <a:latin typeface="Consolas" panose="020B0609020204030204" pitchFamily="49" charset="0"/>
                  </a:rPr>
                  <a:t>T</a:t>
                </a:r>
                <a:r>
                  <a:rPr lang="ja-JP" altLang="en-US" dirty="0">
                    <a:latin typeface="Consolas" panose="020B0609020204030204" pitchFamily="49" charset="0"/>
                  </a:rPr>
                  <a:t>₁）であることは直感的には明らか．</a:t>
                </a:r>
                <a:endParaRPr lang="en-US" altLang="ja-JP" dirty="0">
                  <a:latin typeface="Consolas" panose="020B0609020204030204" pitchFamily="49" charset="0"/>
                </a:endParaRPr>
              </a:p>
              <a:p>
                <a:pPr marL="0" indent="0">
                  <a:buNone/>
                </a:pPr>
                <a:r>
                  <a:rPr kumimoji="1" lang="en-US" altLang="ja-JP" dirty="0">
                    <a:latin typeface="Consolas" panose="020B0609020204030204" pitchFamily="49" charset="0"/>
                  </a:rPr>
                  <a:t>	</a:t>
                </a:r>
                <a:r>
                  <a:rPr kumimoji="1" lang="ja-JP" altLang="en-US" dirty="0">
                    <a:latin typeface="Consolas" panose="020B0609020204030204" pitchFamily="49" charset="0"/>
                  </a:rPr>
                  <a:t>（ただし，</a:t>
                </a:r>
                <a:r>
                  <a:rPr kumimoji="1" lang="en-US" altLang="ja-JP" dirty="0">
                    <a:latin typeface="Consolas" panose="020B0609020204030204" pitchFamily="49" charset="0"/>
                  </a:rPr>
                  <a:t>l </a:t>
                </a:r>
                <a:r>
                  <a:rPr kumimoji="1" lang="ja-JP" altLang="en-US" dirty="0">
                    <a:latin typeface="Consolas" panose="020B0609020204030204" pitchFamily="49" charset="0"/>
                  </a:rPr>
                  <a:t>は</a:t>
                </a:r>
                <a:r>
                  <a:rPr kumimoji="1" lang="en-US" altLang="ja-JP" dirty="0" err="1">
                    <a:latin typeface="Consolas" panose="020B0609020204030204" pitchFamily="49" charset="0"/>
                  </a:rPr>
                  <a:t>dom</a:t>
                </a:r>
                <a:r>
                  <a:rPr kumimoji="1" lang="en-US" altLang="ja-JP" dirty="0">
                    <a:latin typeface="Consolas" panose="020B0609020204030204" pitchFamily="49" charset="0"/>
                  </a:rPr>
                  <a:t>(μ’)</a:t>
                </a:r>
                <a:r>
                  <a:rPr kumimoji="1" lang="ja-JP" altLang="en-US" dirty="0">
                    <a:latin typeface="Consolas" panose="020B0609020204030204" pitchFamily="49" charset="0"/>
                  </a:rPr>
                  <a:t>である新たに割り当てられた</a:t>
                </a:r>
                <a:r>
                  <a:rPr kumimoji="1" lang="en-US" altLang="ja-JP" dirty="0">
                    <a:latin typeface="+mj-lt"/>
                  </a:rPr>
                  <a:t>location, </a:t>
                </a:r>
              </a:p>
              <a:p>
                <a:pPr marL="0" indent="0">
                  <a:buNone/>
                </a:pPr>
                <a:r>
                  <a:rPr lang="en-US" altLang="ja-JP" dirty="0">
                    <a:latin typeface="+mj-lt"/>
                  </a:rPr>
                  <a:t>	</a:t>
                </a:r>
                <a:r>
                  <a:rPr lang="en-US" altLang="ja-JP" dirty="0">
                    <a:latin typeface="Consolas" panose="020B0609020204030204" pitchFamily="49" charset="0"/>
                  </a:rPr>
                  <a:t>T</a:t>
                </a:r>
                <a:r>
                  <a:rPr lang="ja-JP" altLang="en-US" dirty="0">
                    <a:latin typeface="Consolas" panose="020B0609020204030204" pitchFamily="49" charset="0"/>
                  </a:rPr>
                  <a:t>₁は拡張された</a:t>
                </a:r>
                <a:r>
                  <a:rPr lang="en-US" altLang="ja-JP" dirty="0">
                    <a:latin typeface="+mj-lt"/>
                  </a:rPr>
                  <a:t>store</a:t>
                </a:r>
                <a:r>
                  <a:rPr lang="ja-JP" altLang="en-US" dirty="0">
                    <a:latin typeface="Consolas" panose="020B0609020204030204" pitchFamily="49" charset="0"/>
                  </a:rPr>
                  <a:t>である</a:t>
                </a:r>
                <a:r>
                  <a:rPr lang="en-US" altLang="ja-JP" dirty="0">
                    <a:latin typeface="Consolas" panose="020B0609020204030204" pitchFamily="49" charset="0"/>
                  </a:rPr>
                  <a:t>(μ</a:t>
                </a:r>
                <a:r>
                  <a:rPr lang="ja-JP" altLang="en-US" dirty="0">
                    <a:latin typeface="Consolas" panose="020B0609020204030204" pitchFamily="49" charset="0"/>
                  </a:rPr>
                  <a:t>，</a:t>
                </a:r>
                <a:r>
                  <a:rPr lang="en-US" altLang="ja-JP" dirty="0">
                    <a:latin typeface="Consolas" panose="020B0609020204030204" pitchFamily="49" charset="0"/>
                  </a:rPr>
                  <a:t>l</a:t>
                </a:r>
                <a:r>
                  <a:rPr lang="ja-JP" altLang="en-US" dirty="0">
                    <a:latin typeface="Consolas" panose="020B0609020204030204" pitchFamily="49" charset="0"/>
                  </a:rPr>
                  <a:t>↦</a:t>
                </a:r>
                <a:r>
                  <a:rPr lang="en-US" altLang="ja-JP" dirty="0">
                    <a:latin typeface="Consolas" panose="020B0609020204030204" pitchFamily="49" charset="0"/>
                  </a:rPr>
                  <a:t>v</a:t>
                </a:r>
                <a:r>
                  <a:rPr lang="ja-JP" altLang="en-US" dirty="0">
                    <a:latin typeface="Consolas" panose="020B0609020204030204" pitchFamily="49" charset="0"/>
                  </a:rPr>
                  <a:t>₁</a:t>
                </a:r>
                <a:r>
                  <a:rPr lang="en-US" altLang="ja-JP" dirty="0">
                    <a:latin typeface="Consolas" panose="020B0609020204030204" pitchFamily="49" charset="0"/>
                  </a:rPr>
                  <a:t>)</a:t>
                </a:r>
                <a:r>
                  <a:rPr lang="ja-JP" altLang="en-US" dirty="0">
                    <a:latin typeface="Consolas" panose="020B0609020204030204" pitchFamily="49" charset="0"/>
                  </a:rPr>
                  <a:t>中の</a:t>
                </a:r>
                <a:r>
                  <a:rPr lang="en-US" altLang="ja-JP" dirty="0">
                    <a:latin typeface="Consolas" panose="020B0609020204030204" pitchFamily="49" charset="0"/>
                  </a:rPr>
                  <a:t>l</a:t>
                </a:r>
                <a:r>
                  <a:rPr lang="ja-JP" altLang="en-US" dirty="0">
                    <a:latin typeface="Consolas" panose="020B0609020204030204" pitchFamily="49" charset="0"/>
                  </a:rPr>
                  <a:t>に束縛された初期値の型</a:t>
                </a:r>
                <a:r>
                  <a:rPr kumimoji="1" lang="ja-JP" altLang="en-US" dirty="0">
                    <a:latin typeface="Consolas" panose="020B0609020204030204" pitchFamily="49" charset="0"/>
                  </a:rPr>
                  <a:t>）</a:t>
                </a:r>
                <a:endParaRPr kumimoji="1" lang="en-US" altLang="ja-JP" dirty="0">
                  <a:latin typeface="Consolas" panose="020B0609020204030204" pitchFamily="49" charset="0"/>
                </a:endParaRPr>
              </a:p>
              <a:p>
                <a:pPr marL="0" indent="0">
                  <a:buNone/>
                </a:pPr>
                <a:r>
                  <a:rPr lang="en-US" altLang="ja-JP" dirty="0">
                    <a:latin typeface="Consolas" panose="020B0609020204030204" pitchFamily="49" charset="0"/>
                  </a:rPr>
                  <a:t>	</a:t>
                </a:r>
                <a:r>
                  <a:rPr lang="ja-JP" altLang="en-US" dirty="0">
                    <a:latin typeface="Consolas" panose="020B0609020204030204" pitchFamily="49" charset="0"/>
                  </a:rPr>
                  <a:t>ただし，これを明示的に述べると定理の記述が複雑になってしまう．</a:t>
                </a:r>
                <a:endParaRPr lang="en-US" altLang="ja-JP" dirty="0">
                  <a:latin typeface="Consolas" panose="020B0609020204030204" pitchFamily="49" charset="0"/>
                </a:endParaRPr>
              </a:p>
              <a:p>
                <a:pPr marL="0" indent="0">
                  <a:buNone/>
                </a:pPr>
                <a:endParaRPr kumimoji="1" lang="en-US" altLang="ja-JP" dirty="0">
                  <a:latin typeface="Consolas" panose="020B0609020204030204" pitchFamily="49" charset="0"/>
                </a:endParaRPr>
              </a:p>
              <a:p>
                <a:pPr marL="0" indent="0">
                  <a:buNone/>
                </a:pPr>
                <a:r>
                  <a:rPr kumimoji="1" lang="ja-JP" altLang="en-US" dirty="0">
                    <a:latin typeface="Consolas" panose="020B0609020204030204" pitchFamily="49" charset="0"/>
                  </a:rPr>
                  <a:t>証明のためにいくつか補題を確認．</a:t>
                </a:r>
              </a:p>
            </p:txBody>
          </p:sp>
        </mc:Choice>
        <mc:Fallback xmlns="">
          <p:sp>
            <p:nvSpPr>
              <p:cNvPr id="3" name="コンテンツ プレースホルダー 2">
                <a:extLst>
                  <a:ext uri="{FF2B5EF4-FFF2-40B4-BE49-F238E27FC236}">
                    <a16:creationId xmlns:a16="http://schemas.microsoft.com/office/drawing/2014/main" id="{ED390366-5D1C-99A7-00FE-F1E0156ACB21}"/>
                  </a:ext>
                </a:extLst>
              </p:cNvPr>
              <p:cNvSpPr>
                <a:spLocks noGrp="1" noRot="1" noChangeAspect="1" noMove="1" noResize="1" noEditPoints="1" noAdjustHandles="1" noChangeArrowheads="1" noChangeShapeType="1" noTextEdit="1"/>
              </p:cNvSpPr>
              <p:nvPr>
                <p:ph idx="1"/>
              </p:nvPr>
            </p:nvSpPr>
            <p:spPr>
              <a:xfrm>
                <a:off x="259195" y="1099789"/>
                <a:ext cx="8625610" cy="5849651"/>
              </a:xfrm>
              <a:blipFill>
                <a:blip r:embed="rId2"/>
                <a:stretch>
                  <a:fillRect l="-636" t="-125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34346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90DEF-BE80-FBDB-AC06-523936D6B4BF}"/>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20193642-80C7-5227-D812-EA75AED11BDB}"/>
              </a:ext>
            </a:extLst>
          </p:cNvPr>
          <p:cNvSpPr>
            <a:spLocks noGrp="1"/>
          </p:cNvSpPr>
          <p:nvPr>
            <p:ph idx="1"/>
          </p:nvPr>
        </p:nvSpPr>
        <p:spPr/>
        <p:txBody>
          <a:bodyPr/>
          <a:lstStyle/>
          <a:p>
            <a:pPr marL="0" indent="0">
              <a:buNone/>
            </a:pPr>
            <a:r>
              <a:rPr kumimoji="1" lang="en-US" altLang="ja-JP" dirty="0"/>
              <a:t>13.5.4 Lemma [Substitution]</a:t>
            </a:r>
          </a:p>
          <a:p>
            <a:pPr marL="0" indent="0">
              <a:buNone/>
            </a:pPr>
            <a:r>
              <a:rPr lang="en-US" altLang="ja-JP" dirty="0"/>
              <a:t>	Γ, </a:t>
            </a:r>
            <a:r>
              <a:rPr lang="en-US" altLang="ja-JP" dirty="0">
                <a:latin typeface="Consolas" panose="020B0609020204030204" pitchFamily="49" charset="0"/>
              </a:rPr>
              <a:t>x:S</a:t>
            </a:r>
            <a:r>
              <a:rPr lang="en-US" altLang="ja-JP" dirty="0"/>
              <a:t>|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t:T </a:t>
            </a:r>
            <a:r>
              <a:rPr lang="ja-JP" altLang="en-US" dirty="0">
                <a:solidFill>
                  <a:srgbClr val="202122"/>
                </a:solidFill>
                <a:latin typeface="+mj-lt"/>
              </a:rPr>
              <a:t>かつ </a:t>
            </a:r>
            <a:r>
              <a:rPr lang="en-US" altLang="ja-JP" dirty="0">
                <a:solidFill>
                  <a:srgbClr val="202122"/>
                </a:solidFill>
                <a:latin typeface="+mj-lt"/>
              </a:rPr>
              <a:t>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s:S </a:t>
            </a:r>
            <a:r>
              <a:rPr lang="ja-JP" altLang="en-US" dirty="0">
                <a:solidFill>
                  <a:srgbClr val="202122"/>
                </a:solidFill>
                <a:latin typeface="+mj-lt"/>
              </a:rPr>
              <a:t>ならば　</a:t>
            </a:r>
            <a:r>
              <a:rPr lang="en-US" altLang="ja-JP" dirty="0">
                <a:solidFill>
                  <a:srgbClr val="202122"/>
                </a:solidFill>
                <a:latin typeface="+mj-lt"/>
              </a:rPr>
              <a:t> 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[x</a:t>
            </a:r>
            <a:r>
              <a:rPr lang="ja-JP" altLang="en-US" dirty="0">
                <a:solidFill>
                  <a:srgbClr val="202122"/>
                </a:solidFill>
                <a:latin typeface="Consolas" panose="020B0609020204030204" pitchFamily="49" charset="0"/>
              </a:rPr>
              <a:t>↦</a:t>
            </a:r>
            <a:r>
              <a:rPr lang="en-US" altLang="ja-JP" dirty="0">
                <a:solidFill>
                  <a:srgbClr val="202122"/>
                </a:solidFill>
                <a:latin typeface="Consolas" panose="020B0609020204030204" pitchFamily="49" charset="0"/>
              </a:rPr>
              <a:t>s]</a:t>
            </a:r>
            <a:r>
              <a:rPr lang="en-US" altLang="ja-JP" dirty="0" err="1">
                <a:solidFill>
                  <a:srgbClr val="202122"/>
                </a:solidFill>
                <a:latin typeface="Consolas" panose="020B0609020204030204" pitchFamily="49" charset="0"/>
              </a:rPr>
              <a:t>t:T</a:t>
            </a:r>
            <a:r>
              <a:rPr lang="en-US" altLang="ja-JP" dirty="0">
                <a:solidFill>
                  <a:srgbClr val="202122"/>
                </a:solidFill>
                <a:latin typeface="Consolas" panose="020B0609020204030204" pitchFamily="49" charset="0"/>
              </a:rPr>
              <a:t> </a:t>
            </a:r>
            <a:endParaRPr kumimoji="1" lang="ja-JP" altLang="en-US" dirty="0">
              <a:latin typeface="Consolas" panose="020B0609020204030204" pitchFamily="49" charset="0"/>
            </a:endParaRPr>
          </a:p>
        </p:txBody>
      </p:sp>
      <p:pic>
        <p:nvPicPr>
          <p:cNvPr id="6" name="図 5">
            <a:extLst>
              <a:ext uri="{FF2B5EF4-FFF2-40B4-BE49-F238E27FC236}">
                <a16:creationId xmlns:a16="http://schemas.microsoft.com/office/drawing/2014/main" id="{56B4BB12-C83C-EB03-CA3C-13B1C272BA2E}"/>
              </a:ext>
            </a:extLst>
          </p:cNvPr>
          <p:cNvPicPr>
            <a:picLocks noChangeAspect="1"/>
          </p:cNvPicPr>
          <p:nvPr/>
        </p:nvPicPr>
        <p:blipFill>
          <a:blip r:embed="rId2"/>
          <a:srcRect l="3240" t="15314" r="4757" b="46154"/>
          <a:stretch/>
        </p:blipFill>
        <p:spPr>
          <a:xfrm>
            <a:off x="604382" y="1964616"/>
            <a:ext cx="7935236" cy="4430221"/>
          </a:xfrm>
          <a:prstGeom prst="rect">
            <a:avLst/>
          </a:prstGeom>
        </p:spPr>
      </p:pic>
    </p:spTree>
    <p:extLst>
      <p:ext uri="{BB962C8B-B14F-4D97-AF65-F5344CB8AC3E}">
        <p14:creationId xmlns:p14="http://schemas.microsoft.com/office/powerpoint/2010/main" val="3872475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F334D-72AE-9BE1-96E5-FF97B1B1FA2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D11175D-1695-F56C-E17C-E70EC43D54F4}"/>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BFC5CC09-72F4-050A-BB52-576D16BBCA8D}"/>
              </a:ext>
            </a:extLst>
          </p:cNvPr>
          <p:cNvSpPr>
            <a:spLocks noGrp="1"/>
          </p:cNvSpPr>
          <p:nvPr>
            <p:ph idx="1"/>
          </p:nvPr>
        </p:nvSpPr>
        <p:spPr/>
        <p:txBody>
          <a:bodyPr/>
          <a:lstStyle/>
          <a:p>
            <a:pPr marL="0" indent="0">
              <a:buNone/>
            </a:pPr>
            <a:r>
              <a:rPr kumimoji="1" lang="en-US" altLang="ja-JP" dirty="0"/>
              <a:t>13.5.4 Lemma [Substitution]</a:t>
            </a:r>
          </a:p>
          <a:p>
            <a:pPr marL="0" indent="0">
              <a:buNone/>
            </a:pPr>
            <a:r>
              <a:rPr lang="en-US" altLang="ja-JP" dirty="0"/>
              <a:t>	Γ, </a:t>
            </a:r>
            <a:r>
              <a:rPr lang="en-US" altLang="ja-JP" dirty="0">
                <a:latin typeface="Consolas" panose="020B0609020204030204" pitchFamily="49" charset="0"/>
              </a:rPr>
              <a:t>x:S</a:t>
            </a:r>
            <a:r>
              <a:rPr lang="en-US" altLang="ja-JP" dirty="0"/>
              <a:t>|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t:T </a:t>
            </a:r>
            <a:r>
              <a:rPr lang="ja-JP" altLang="en-US" dirty="0">
                <a:solidFill>
                  <a:srgbClr val="202122"/>
                </a:solidFill>
                <a:latin typeface="+mj-lt"/>
              </a:rPr>
              <a:t>かつ </a:t>
            </a:r>
            <a:r>
              <a:rPr lang="en-US" altLang="ja-JP" dirty="0">
                <a:solidFill>
                  <a:srgbClr val="202122"/>
                </a:solidFill>
                <a:latin typeface="+mj-lt"/>
              </a:rPr>
              <a:t>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s:S </a:t>
            </a:r>
            <a:r>
              <a:rPr lang="ja-JP" altLang="en-US" dirty="0">
                <a:solidFill>
                  <a:srgbClr val="202122"/>
                </a:solidFill>
                <a:latin typeface="+mj-lt"/>
              </a:rPr>
              <a:t>ならば　</a:t>
            </a:r>
            <a:r>
              <a:rPr lang="en-US" altLang="ja-JP" dirty="0">
                <a:solidFill>
                  <a:srgbClr val="202122"/>
                </a:solidFill>
                <a:latin typeface="+mj-lt"/>
              </a:rPr>
              <a:t> 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[x</a:t>
            </a:r>
            <a:r>
              <a:rPr lang="ja-JP" altLang="en-US" dirty="0">
                <a:solidFill>
                  <a:srgbClr val="202122"/>
                </a:solidFill>
                <a:latin typeface="Consolas" panose="020B0609020204030204" pitchFamily="49" charset="0"/>
              </a:rPr>
              <a:t>↦</a:t>
            </a:r>
            <a:r>
              <a:rPr lang="en-US" altLang="ja-JP" dirty="0">
                <a:solidFill>
                  <a:srgbClr val="202122"/>
                </a:solidFill>
                <a:latin typeface="Consolas" panose="020B0609020204030204" pitchFamily="49" charset="0"/>
              </a:rPr>
              <a:t>s]</a:t>
            </a:r>
            <a:r>
              <a:rPr lang="en-US" altLang="ja-JP" dirty="0" err="1">
                <a:solidFill>
                  <a:srgbClr val="202122"/>
                </a:solidFill>
                <a:latin typeface="Consolas" panose="020B0609020204030204" pitchFamily="49" charset="0"/>
              </a:rPr>
              <a:t>t:T</a:t>
            </a:r>
            <a:r>
              <a:rPr lang="en-US" altLang="ja-JP" dirty="0">
                <a:solidFill>
                  <a:srgbClr val="202122"/>
                </a:solidFill>
                <a:latin typeface="Consolas" panose="020B0609020204030204" pitchFamily="49" charset="0"/>
              </a:rPr>
              <a:t> </a:t>
            </a:r>
            <a:endParaRPr kumimoji="1" lang="ja-JP" altLang="en-US" dirty="0">
              <a:latin typeface="Consolas" panose="020B0609020204030204" pitchFamily="49" charset="0"/>
            </a:endParaRPr>
          </a:p>
        </p:txBody>
      </p:sp>
      <p:pic>
        <p:nvPicPr>
          <p:cNvPr id="6" name="図 5">
            <a:extLst>
              <a:ext uri="{FF2B5EF4-FFF2-40B4-BE49-F238E27FC236}">
                <a16:creationId xmlns:a16="http://schemas.microsoft.com/office/drawing/2014/main" id="{B6FBEFCE-798B-D005-3C07-150C4789E4F1}"/>
              </a:ext>
            </a:extLst>
          </p:cNvPr>
          <p:cNvPicPr>
            <a:picLocks noChangeAspect="1"/>
          </p:cNvPicPr>
          <p:nvPr/>
        </p:nvPicPr>
        <p:blipFill>
          <a:blip r:embed="rId3"/>
          <a:srcRect l="4002" t="54761" r="3995" b="6707"/>
          <a:stretch/>
        </p:blipFill>
        <p:spPr>
          <a:xfrm>
            <a:off x="604382" y="1964616"/>
            <a:ext cx="7935236" cy="4430221"/>
          </a:xfrm>
          <a:prstGeom prst="rect">
            <a:avLst/>
          </a:prstGeom>
        </p:spPr>
      </p:pic>
    </p:spTree>
    <p:extLst>
      <p:ext uri="{BB962C8B-B14F-4D97-AF65-F5344CB8AC3E}">
        <p14:creationId xmlns:p14="http://schemas.microsoft.com/office/powerpoint/2010/main" val="3461840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DCEB5-2F15-5F2B-1C35-ED904B7B47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CA632E4-DC06-BADE-053E-29158FFD147F}"/>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B928700D-BAF0-0F6E-8E2B-07997FB8B0D3}"/>
              </a:ext>
            </a:extLst>
          </p:cNvPr>
          <p:cNvSpPr>
            <a:spLocks noGrp="1"/>
          </p:cNvSpPr>
          <p:nvPr>
            <p:ph idx="1"/>
          </p:nvPr>
        </p:nvSpPr>
        <p:spPr/>
        <p:txBody>
          <a:bodyPr/>
          <a:lstStyle/>
          <a:p>
            <a:pPr marL="0" indent="0">
              <a:buNone/>
            </a:pPr>
            <a:r>
              <a:rPr kumimoji="1" lang="en-US" altLang="ja-JP" dirty="0"/>
              <a:t>13.5.4 Lemma [Substitution]</a:t>
            </a:r>
          </a:p>
          <a:p>
            <a:pPr marL="0" indent="0">
              <a:buNone/>
            </a:pPr>
            <a:r>
              <a:rPr lang="en-US" altLang="ja-JP" dirty="0"/>
              <a:t>	Γ, </a:t>
            </a:r>
            <a:r>
              <a:rPr lang="en-US" altLang="ja-JP" dirty="0">
                <a:latin typeface="Consolas" panose="020B0609020204030204" pitchFamily="49" charset="0"/>
              </a:rPr>
              <a:t>x:S</a:t>
            </a:r>
            <a:r>
              <a:rPr lang="en-US" altLang="ja-JP" dirty="0"/>
              <a:t>|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t:T </a:t>
            </a:r>
            <a:r>
              <a:rPr lang="ja-JP" altLang="en-US" dirty="0">
                <a:solidFill>
                  <a:srgbClr val="202122"/>
                </a:solidFill>
                <a:latin typeface="+mj-lt"/>
              </a:rPr>
              <a:t>かつ </a:t>
            </a:r>
            <a:r>
              <a:rPr lang="en-US" altLang="ja-JP" dirty="0">
                <a:solidFill>
                  <a:srgbClr val="202122"/>
                </a:solidFill>
                <a:latin typeface="+mj-lt"/>
              </a:rPr>
              <a:t>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s:S </a:t>
            </a:r>
            <a:r>
              <a:rPr lang="ja-JP" altLang="en-US" dirty="0">
                <a:solidFill>
                  <a:srgbClr val="202122"/>
                </a:solidFill>
                <a:latin typeface="+mj-lt"/>
              </a:rPr>
              <a:t>ならば　</a:t>
            </a:r>
            <a:r>
              <a:rPr lang="en-US" altLang="ja-JP" dirty="0">
                <a:solidFill>
                  <a:srgbClr val="202122"/>
                </a:solidFill>
                <a:latin typeface="+mj-lt"/>
              </a:rPr>
              <a:t> 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[x</a:t>
            </a:r>
            <a:r>
              <a:rPr lang="ja-JP" altLang="en-US" dirty="0">
                <a:solidFill>
                  <a:srgbClr val="202122"/>
                </a:solidFill>
                <a:latin typeface="Consolas" panose="020B0609020204030204" pitchFamily="49" charset="0"/>
              </a:rPr>
              <a:t>↦</a:t>
            </a:r>
            <a:r>
              <a:rPr lang="en-US" altLang="ja-JP" dirty="0">
                <a:solidFill>
                  <a:srgbClr val="202122"/>
                </a:solidFill>
                <a:latin typeface="Consolas" panose="020B0609020204030204" pitchFamily="49" charset="0"/>
              </a:rPr>
              <a:t>s]</a:t>
            </a:r>
            <a:r>
              <a:rPr lang="en-US" altLang="ja-JP" dirty="0" err="1">
                <a:solidFill>
                  <a:srgbClr val="202122"/>
                </a:solidFill>
                <a:latin typeface="Consolas" panose="020B0609020204030204" pitchFamily="49" charset="0"/>
              </a:rPr>
              <a:t>t:T</a:t>
            </a:r>
            <a:r>
              <a:rPr lang="en-US" altLang="ja-JP" dirty="0">
                <a:solidFill>
                  <a:srgbClr val="202122"/>
                </a:solidFill>
                <a:latin typeface="Consolas" panose="020B0609020204030204" pitchFamily="49" charset="0"/>
              </a:rPr>
              <a:t> </a:t>
            </a:r>
            <a:endParaRPr kumimoji="1" lang="ja-JP" altLang="en-US" dirty="0">
              <a:latin typeface="Consolas" panose="020B0609020204030204" pitchFamily="49" charset="0"/>
            </a:endParaRPr>
          </a:p>
        </p:txBody>
      </p:sp>
      <p:pic>
        <p:nvPicPr>
          <p:cNvPr id="5" name="図 4">
            <a:extLst>
              <a:ext uri="{FF2B5EF4-FFF2-40B4-BE49-F238E27FC236}">
                <a16:creationId xmlns:a16="http://schemas.microsoft.com/office/drawing/2014/main" id="{26055D17-63E2-D063-7CF6-C82EA0344129}"/>
              </a:ext>
            </a:extLst>
          </p:cNvPr>
          <p:cNvPicPr>
            <a:picLocks noChangeAspect="1"/>
          </p:cNvPicPr>
          <p:nvPr/>
        </p:nvPicPr>
        <p:blipFill>
          <a:blip r:embed="rId3"/>
          <a:srcRect l="7580" t="6756" r="9476" b="66044"/>
          <a:stretch/>
        </p:blipFill>
        <p:spPr>
          <a:xfrm>
            <a:off x="430306" y="2030359"/>
            <a:ext cx="8283388" cy="3621024"/>
          </a:xfrm>
          <a:prstGeom prst="rect">
            <a:avLst/>
          </a:prstGeom>
        </p:spPr>
      </p:pic>
    </p:spTree>
    <p:extLst>
      <p:ext uri="{BB962C8B-B14F-4D97-AF65-F5344CB8AC3E}">
        <p14:creationId xmlns:p14="http://schemas.microsoft.com/office/powerpoint/2010/main" val="2279524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B5AEB-2906-36EB-5682-C0E71D2CC0D9}"/>
              </a:ext>
            </a:extLst>
          </p:cNvPr>
          <p:cNvSpPr>
            <a:spLocks noGrp="1"/>
          </p:cNvSpPr>
          <p:nvPr>
            <p:ph type="title"/>
          </p:nvPr>
        </p:nvSpPr>
        <p:spPr/>
        <p:txBody>
          <a:bodyPr/>
          <a:lstStyle/>
          <a:p>
            <a:r>
              <a:rPr kumimoji="1" lang="en-US" altLang="ja-JP" dirty="0"/>
              <a:t>13.1 Introduction</a:t>
            </a:r>
            <a:endParaRPr kumimoji="1" lang="ja-JP" altLang="en-US" dirty="0"/>
          </a:p>
        </p:txBody>
      </p:sp>
      <p:sp>
        <p:nvSpPr>
          <p:cNvPr id="3" name="コンテンツ プレースホルダー 2">
            <a:extLst>
              <a:ext uri="{FF2B5EF4-FFF2-40B4-BE49-F238E27FC236}">
                <a16:creationId xmlns:a16="http://schemas.microsoft.com/office/drawing/2014/main" id="{9149DF83-57D7-8768-F603-1EDFD3C40792}"/>
              </a:ext>
            </a:extLst>
          </p:cNvPr>
          <p:cNvSpPr>
            <a:spLocks noGrp="1"/>
          </p:cNvSpPr>
          <p:nvPr>
            <p:ph idx="1"/>
          </p:nvPr>
        </p:nvSpPr>
        <p:spPr/>
        <p:txBody>
          <a:bodyPr/>
          <a:lstStyle/>
          <a:p>
            <a:pPr marL="0" indent="0">
              <a:buNone/>
            </a:pPr>
            <a:r>
              <a:rPr kumimoji="1" lang="ja-JP" altLang="en-US" dirty="0"/>
              <a:t>ほとんどすべてのプログラミング言語</a:t>
            </a:r>
            <a:r>
              <a:rPr lang="ja-JP" altLang="en-US" dirty="0"/>
              <a:t>以前に確保された（</a:t>
            </a:r>
            <a:r>
              <a:rPr lang="en-US" altLang="ja-JP" dirty="0"/>
              <a:t>allocated</a:t>
            </a:r>
            <a:r>
              <a:rPr lang="ja-JP" altLang="en-US" dirty="0"/>
              <a:t>）記憶領域の一部の内容を変更する何らかの </a:t>
            </a:r>
            <a:r>
              <a:rPr lang="en-US" altLang="ja-JP" dirty="0"/>
              <a:t>“</a:t>
            </a:r>
            <a:r>
              <a:rPr lang="ja-JP" altLang="en-US" dirty="0"/>
              <a:t>破壊的代入 </a:t>
            </a:r>
            <a:r>
              <a:rPr lang="en-US" altLang="ja-JP" dirty="0"/>
              <a:t>(assignment)” </a:t>
            </a:r>
            <a:r>
              <a:rPr lang="ja-JP" altLang="en-US" dirty="0"/>
              <a:t>操作を提供．</a:t>
            </a:r>
            <a:endParaRPr lang="en-US" altLang="ja-JP" dirty="0"/>
          </a:p>
          <a:p>
            <a:pPr marL="0" indent="0">
              <a:buNone/>
            </a:pPr>
            <a:endParaRPr lang="en-US" altLang="ja-JP" dirty="0"/>
          </a:p>
          <a:p>
            <a:pPr marL="0" indent="0">
              <a:buNone/>
            </a:pPr>
            <a:r>
              <a:rPr lang="ja-JP" altLang="en-US" dirty="0"/>
              <a:t>いくつかの言語（特に，</a:t>
            </a:r>
            <a:r>
              <a:rPr lang="en-US" altLang="ja-JP" dirty="0"/>
              <a:t>ML</a:t>
            </a:r>
            <a:r>
              <a:rPr lang="ja-JP" altLang="en-US" dirty="0"/>
              <a:t>とその関連言語）</a:t>
            </a:r>
            <a:endParaRPr lang="en-US" altLang="ja-JP" dirty="0"/>
          </a:p>
          <a:p>
            <a:pPr marL="0" indent="0">
              <a:buNone/>
            </a:pPr>
            <a:r>
              <a:rPr lang="en-US" altLang="ja-JP" dirty="0"/>
              <a:t>	</a:t>
            </a:r>
            <a:r>
              <a:rPr lang="ja-JP" altLang="en-US" dirty="0"/>
              <a:t>→名前束縛 </a:t>
            </a:r>
            <a:r>
              <a:rPr lang="en-US" altLang="ja-JP" dirty="0"/>
              <a:t>(Name-binding)  /  </a:t>
            </a:r>
            <a:r>
              <a:rPr lang="ja-JP" altLang="en-US" dirty="0"/>
              <a:t>割り当て操作　　のメカニズムは常に分離．</a:t>
            </a:r>
            <a:endParaRPr lang="en-US" altLang="ja-JP" dirty="0"/>
          </a:p>
          <a:p>
            <a:pPr marL="0" indent="0">
              <a:buNone/>
            </a:pPr>
            <a:endParaRPr kumimoji="1" lang="en-US" altLang="ja-JP" dirty="0"/>
          </a:p>
          <a:p>
            <a:pPr marL="0" indent="0">
              <a:buNone/>
            </a:pPr>
            <a:r>
              <a:rPr lang="ja-JP" altLang="en-US" dirty="0"/>
              <a:t>例</a:t>
            </a:r>
            <a:r>
              <a:rPr lang="en-US" altLang="ja-JP" dirty="0"/>
              <a:t>)</a:t>
            </a:r>
            <a:endParaRPr kumimoji="1" lang="en-US" altLang="ja-JP" dirty="0"/>
          </a:p>
          <a:p>
            <a:pPr marL="0" indent="0">
              <a:buNone/>
            </a:pPr>
            <a:r>
              <a:rPr lang="en-US" altLang="ja-JP" dirty="0"/>
              <a:t>	x : </a:t>
            </a:r>
            <a:r>
              <a:rPr lang="ja-JP" altLang="en-US" dirty="0"/>
              <a:t>変数．値</a:t>
            </a:r>
            <a:r>
              <a:rPr lang="en-US" altLang="ja-JP" dirty="0"/>
              <a:t>5</a:t>
            </a:r>
            <a:r>
              <a:rPr lang="ja-JP" altLang="en-US" dirty="0"/>
              <a:t>をもつ．</a:t>
            </a:r>
            <a:endParaRPr lang="en-US" altLang="ja-JP" dirty="0"/>
          </a:p>
          <a:p>
            <a:pPr marL="0" indent="0">
              <a:buNone/>
            </a:pPr>
            <a:r>
              <a:rPr kumimoji="1" lang="en-US" altLang="ja-JP" dirty="0"/>
              <a:t>	y : </a:t>
            </a:r>
            <a:r>
              <a:rPr kumimoji="1" lang="ja-JP" altLang="en-US" dirty="0"/>
              <a:t>値は参照またはポインタ．</a:t>
            </a:r>
            <a:endParaRPr kumimoji="1" lang="en-US" altLang="ja-JP" dirty="0"/>
          </a:p>
          <a:p>
            <a:pPr marL="0" indent="0">
              <a:buNone/>
            </a:pPr>
            <a:endParaRPr lang="en-US" altLang="ja-JP" dirty="0"/>
          </a:p>
          <a:p>
            <a:pPr marL="0" indent="0">
              <a:buNone/>
            </a:pPr>
            <a:r>
              <a:rPr kumimoji="1" lang="en-US" altLang="ja-JP" dirty="0"/>
              <a:t>	</a:t>
            </a:r>
            <a:r>
              <a:rPr kumimoji="1" lang="ja-JP" altLang="en-US" dirty="0"/>
              <a:t>このとき，</a:t>
            </a:r>
            <a:r>
              <a:rPr kumimoji="1" lang="en-US" altLang="ja-JP" dirty="0"/>
              <a:t>x</a:t>
            </a:r>
            <a:r>
              <a:rPr kumimoji="1" lang="ja-JP" altLang="en-US" dirty="0"/>
              <a:t>をほかの値に加えることはできるが，値の割り当てには使えない．</a:t>
            </a:r>
            <a:endParaRPr kumimoji="1" lang="en-US" altLang="ja-JP" dirty="0"/>
          </a:p>
          <a:p>
            <a:pPr marL="0" indent="0">
              <a:buNone/>
            </a:pPr>
            <a:r>
              <a:rPr lang="en-US" altLang="ja-JP" dirty="0"/>
              <a:t>	y</a:t>
            </a:r>
            <a:r>
              <a:rPr lang="ja-JP" altLang="en-US" dirty="0"/>
              <a:t>を，それ自身（ポインタ）がさすセルへの値の割り当てに直接使える</a:t>
            </a:r>
            <a:endParaRPr lang="en-US" altLang="ja-JP" dirty="0"/>
          </a:p>
          <a:p>
            <a:pPr marL="0" indent="0">
              <a:buNone/>
            </a:pPr>
            <a:r>
              <a:rPr kumimoji="1" lang="en-US" altLang="ja-JP" dirty="0"/>
              <a:t>	(y := 84) </a:t>
            </a:r>
            <a:r>
              <a:rPr kumimoji="1" lang="ja-JP" altLang="en-US" dirty="0"/>
              <a:t>が，足し算の引数にすることはできない（かわりに </a:t>
            </a:r>
            <a:r>
              <a:rPr kumimoji="1" lang="en-US" altLang="ja-JP" dirty="0"/>
              <a:t>!y</a:t>
            </a:r>
            <a:r>
              <a:rPr kumimoji="1" lang="ja-JP" altLang="en-US" dirty="0"/>
              <a:t>とする）．</a:t>
            </a:r>
            <a:endParaRPr kumimoji="1" lang="en-US" altLang="ja-JP" dirty="0"/>
          </a:p>
          <a:p>
            <a:pPr marL="0" indent="0">
              <a:buNone/>
            </a:pPr>
            <a:endParaRPr lang="en-US" altLang="ja-JP" dirty="0"/>
          </a:p>
          <a:p>
            <a:pPr marL="0" indent="0">
              <a:buNone/>
            </a:pPr>
            <a:r>
              <a:rPr kumimoji="1" lang="ja-JP" altLang="en-US" dirty="0"/>
              <a:t>他のほとんどの言語 </a:t>
            </a:r>
            <a:r>
              <a:rPr kumimoji="1" lang="en-US" altLang="ja-JP" dirty="0"/>
              <a:t>(</a:t>
            </a:r>
            <a:r>
              <a:rPr kumimoji="1" lang="ja-JP" altLang="en-US" dirty="0"/>
              <a:t>特に</a:t>
            </a:r>
            <a:r>
              <a:rPr kumimoji="1" lang="en-US" altLang="ja-JP" dirty="0"/>
              <a:t>Java</a:t>
            </a:r>
            <a:r>
              <a:rPr kumimoji="1" lang="ja-JP" altLang="en-US" dirty="0"/>
              <a:t>を含む</a:t>
            </a:r>
            <a:r>
              <a:rPr kumimoji="1" lang="en-US" altLang="ja-JP" dirty="0"/>
              <a:t>C</a:t>
            </a:r>
            <a:r>
              <a:rPr kumimoji="1" lang="ja-JP" altLang="en-US" dirty="0"/>
              <a:t>言語</a:t>
            </a:r>
            <a:r>
              <a:rPr lang="ja-JP" altLang="en-US" dirty="0"/>
              <a:t>族</a:t>
            </a:r>
            <a:r>
              <a:rPr lang="en-US" altLang="ja-JP" dirty="0"/>
              <a:t>)</a:t>
            </a:r>
            <a:r>
              <a:rPr lang="ja-JP" altLang="en-US" dirty="0"/>
              <a:t>では，</a:t>
            </a:r>
            <a:r>
              <a:rPr kumimoji="1" lang="ja-JP" altLang="en-US" dirty="0"/>
              <a:t>変数名はすべて変更可能なセルを指し，現在の内容を得るために変数を参照解除する（</a:t>
            </a:r>
            <a:r>
              <a:rPr lang="en-US" altLang="ja-JP" sz="1800" b="0" i="0" u="none" strike="noStrike" baseline="0" dirty="0">
                <a:latin typeface="Arial" panose="020B0604020202020204" pitchFamily="34" charset="0"/>
              </a:rPr>
              <a:t>dereferencing</a:t>
            </a:r>
            <a:r>
              <a:rPr kumimoji="1" lang="ja-JP" altLang="en-US" dirty="0"/>
              <a:t>）操作は暗黙的．</a:t>
            </a:r>
          </a:p>
        </p:txBody>
      </p:sp>
    </p:spTree>
    <p:extLst>
      <p:ext uri="{BB962C8B-B14F-4D97-AF65-F5344CB8AC3E}">
        <p14:creationId xmlns:p14="http://schemas.microsoft.com/office/powerpoint/2010/main" val="3821681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78270-3549-DB0B-D2C7-9F2009F82D9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2355C27-2C08-EF9E-FD61-469F970D4ECC}"/>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48BDDEA9-6E29-4A86-4EF5-C0831DD0D569}"/>
              </a:ext>
            </a:extLst>
          </p:cNvPr>
          <p:cNvSpPr>
            <a:spLocks noGrp="1"/>
          </p:cNvSpPr>
          <p:nvPr>
            <p:ph idx="1"/>
          </p:nvPr>
        </p:nvSpPr>
        <p:spPr/>
        <p:txBody>
          <a:bodyPr/>
          <a:lstStyle/>
          <a:p>
            <a:pPr marL="0" indent="0">
              <a:buNone/>
            </a:pPr>
            <a:r>
              <a:rPr kumimoji="1" lang="en-US" altLang="ja-JP" dirty="0"/>
              <a:t>13.5.4 Lemma [Substitution]</a:t>
            </a:r>
          </a:p>
          <a:p>
            <a:pPr marL="0" indent="0">
              <a:buNone/>
            </a:pPr>
            <a:r>
              <a:rPr lang="en-US" altLang="ja-JP" dirty="0"/>
              <a:t>	Γ, </a:t>
            </a:r>
            <a:r>
              <a:rPr lang="en-US" altLang="ja-JP" dirty="0">
                <a:latin typeface="Consolas" panose="020B0609020204030204" pitchFamily="49" charset="0"/>
              </a:rPr>
              <a:t>x:S</a:t>
            </a:r>
            <a:r>
              <a:rPr lang="en-US" altLang="ja-JP" dirty="0"/>
              <a:t>|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t:T </a:t>
            </a:r>
            <a:r>
              <a:rPr lang="ja-JP" altLang="en-US" dirty="0">
                <a:solidFill>
                  <a:srgbClr val="202122"/>
                </a:solidFill>
                <a:latin typeface="+mj-lt"/>
              </a:rPr>
              <a:t>かつ </a:t>
            </a:r>
            <a:r>
              <a:rPr lang="en-US" altLang="ja-JP" dirty="0">
                <a:solidFill>
                  <a:srgbClr val="202122"/>
                </a:solidFill>
                <a:latin typeface="+mj-lt"/>
              </a:rPr>
              <a:t>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s:S </a:t>
            </a:r>
            <a:r>
              <a:rPr lang="ja-JP" altLang="en-US" dirty="0">
                <a:solidFill>
                  <a:srgbClr val="202122"/>
                </a:solidFill>
                <a:latin typeface="+mj-lt"/>
              </a:rPr>
              <a:t>ならば　</a:t>
            </a:r>
            <a:r>
              <a:rPr lang="en-US" altLang="ja-JP" dirty="0">
                <a:solidFill>
                  <a:srgbClr val="202122"/>
                </a:solidFill>
                <a:latin typeface="+mj-lt"/>
              </a:rPr>
              <a:t> 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[x</a:t>
            </a:r>
            <a:r>
              <a:rPr lang="ja-JP" altLang="en-US" dirty="0">
                <a:solidFill>
                  <a:srgbClr val="202122"/>
                </a:solidFill>
                <a:latin typeface="Consolas" panose="020B0609020204030204" pitchFamily="49" charset="0"/>
              </a:rPr>
              <a:t>↦</a:t>
            </a:r>
            <a:r>
              <a:rPr lang="en-US" altLang="ja-JP" dirty="0">
                <a:solidFill>
                  <a:srgbClr val="202122"/>
                </a:solidFill>
                <a:latin typeface="Consolas" panose="020B0609020204030204" pitchFamily="49" charset="0"/>
              </a:rPr>
              <a:t>s]</a:t>
            </a:r>
            <a:r>
              <a:rPr lang="en-US" altLang="ja-JP" dirty="0" err="1">
                <a:solidFill>
                  <a:srgbClr val="202122"/>
                </a:solidFill>
                <a:latin typeface="Consolas" panose="020B0609020204030204" pitchFamily="49" charset="0"/>
              </a:rPr>
              <a:t>t:T</a:t>
            </a:r>
            <a:r>
              <a:rPr lang="en-US" altLang="ja-JP" dirty="0">
                <a:solidFill>
                  <a:srgbClr val="202122"/>
                </a:solidFill>
                <a:latin typeface="Consolas" panose="020B0609020204030204" pitchFamily="49" charset="0"/>
              </a:rPr>
              <a:t> </a:t>
            </a:r>
            <a:endParaRPr kumimoji="1" lang="ja-JP" altLang="en-US" dirty="0">
              <a:latin typeface="Consolas" panose="020B0609020204030204" pitchFamily="49" charset="0"/>
            </a:endParaRPr>
          </a:p>
        </p:txBody>
      </p:sp>
      <p:pic>
        <p:nvPicPr>
          <p:cNvPr id="5" name="図 4">
            <a:extLst>
              <a:ext uri="{FF2B5EF4-FFF2-40B4-BE49-F238E27FC236}">
                <a16:creationId xmlns:a16="http://schemas.microsoft.com/office/drawing/2014/main" id="{7325F6F8-E51F-9DED-1D51-3AB582C6C19F}"/>
              </a:ext>
            </a:extLst>
          </p:cNvPr>
          <p:cNvPicPr>
            <a:picLocks noChangeAspect="1"/>
          </p:cNvPicPr>
          <p:nvPr/>
        </p:nvPicPr>
        <p:blipFill>
          <a:blip r:embed="rId3"/>
          <a:srcRect l="6650" t="35351" r="10406" b="35656"/>
          <a:stretch/>
        </p:blipFill>
        <p:spPr>
          <a:xfrm>
            <a:off x="385595" y="2072640"/>
            <a:ext cx="8372809" cy="3901440"/>
          </a:xfrm>
          <a:prstGeom prst="rect">
            <a:avLst/>
          </a:prstGeom>
        </p:spPr>
      </p:pic>
    </p:spTree>
    <p:extLst>
      <p:ext uri="{BB962C8B-B14F-4D97-AF65-F5344CB8AC3E}">
        <p14:creationId xmlns:p14="http://schemas.microsoft.com/office/powerpoint/2010/main" val="1262227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1E44A-7696-8C05-EC6E-DC650C5548D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9EE85C-93D7-F2A3-0850-1C61F8DFC8BA}"/>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2D88DCEE-9D36-D5CF-4E32-7B331EFC7E9C}"/>
              </a:ext>
            </a:extLst>
          </p:cNvPr>
          <p:cNvSpPr>
            <a:spLocks noGrp="1"/>
          </p:cNvSpPr>
          <p:nvPr>
            <p:ph idx="1"/>
          </p:nvPr>
        </p:nvSpPr>
        <p:spPr/>
        <p:txBody>
          <a:bodyPr/>
          <a:lstStyle/>
          <a:p>
            <a:pPr marL="0" indent="0">
              <a:buNone/>
            </a:pPr>
            <a:r>
              <a:rPr kumimoji="1" lang="en-US" altLang="ja-JP" dirty="0"/>
              <a:t>13.5.4 Lemma [Substitution]</a:t>
            </a:r>
          </a:p>
          <a:p>
            <a:pPr marL="0" indent="0">
              <a:buNone/>
            </a:pPr>
            <a:r>
              <a:rPr lang="en-US" altLang="ja-JP" dirty="0"/>
              <a:t>	Γ, </a:t>
            </a:r>
            <a:r>
              <a:rPr lang="en-US" altLang="ja-JP" dirty="0">
                <a:latin typeface="Consolas" panose="020B0609020204030204" pitchFamily="49" charset="0"/>
              </a:rPr>
              <a:t>x:S</a:t>
            </a:r>
            <a:r>
              <a:rPr lang="en-US" altLang="ja-JP" dirty="0"/>
              <a:t>|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t:T </a:t>
            </a:r>
            <a:r>
              <a:rPr lang="ja-JP" altLang="en-US" dirty="0">
                <a:solidFill>
                  <a:srgbClr val="202122"/>
                </a:solidFill>
                <a:latin typeface="+mj-lt"/>
              </a:rPr>
              <a:t>かつ </a:t>
            </a:r>
            <a:r>
              <a:rPr lang="en-US" altLang="ja-JP" dirty="0">
                <a:solidFill>
                  <a:srgbClr val="202122"/>
                </a:solidFill>
                <a:latin typeface="+mj-lt"/>
              </a:rPr>
              <a:t>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s:S </a:t>
            </a:r>
            <a:r>
              <a:rPr lang="ja-JP" altLang="en-US" dirty="0">
                <a:solidFill>
                  <a:srgbClr val="202122"/>
                </a:solidFill>
                <a:latin typeface="+mj-lt"/>
              </a:rPr>
              <a:t>ならば　</a:t>
            </a:r>
            <a:r>
              <a:rPr lang="en-US" altLang="ja-JP" dirty="0">
                <a:solidFill>
                  <a:srgbClr val="202122"/>
                </a:solidFill>
                <a:latin typeface="+mj-lt"/>
              </a:rPr>
              <a:t> 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[x</a:t>
            </a:r>
            <a:r>
              <a:rPr lang="ja-JP" altLang="en-US" dirty="0">
                <a:solidFill>
                  <a:srgbClr val="202122"/>
                </a:solidFill>
                <a:latin typeface="Consolas" panose="020B0609020204030204" pitchFamily="49" charset="0"/>
              </a:rPr>
              <a:t>↦</a:t>
            </a:r>
            <a:r>
              <a:rPr lang="en-US" altLang="ja-JP" dirty="0">
                <a:solidFill>
                  <a:srgbClr val="202122"/>
                </a:solidFill>
                <a:latin typeface="Consolas" panose="020B0609020204030204" pitchFamily="49" charset="0"/>
              </a:rPr>
              <a:t>s]</a:t>
            </a:r>
            <a:r>
              <a:rPr lang="en-US" altLang="ja-JP" dirty="0" err="1">
                <a:solidFill>
                  <a:srgbClr val="202122"/>
                </a:solidFill>
                <a:latin typeface="Consolas" panose="020B0609020204030204" pitchFamily="49" charset="0"/>
              </a:rPr>
              <a:t>t:T</a:t>
            </a:r>
            <a:r>
              <a:rPr lang="en-US" altLang="ja-JP" dirty="0">
                <a:solidFill>
                  <a:srgbClr val="202122"/>
                </a:solidFill>
                <a:latin typeface="Consolas" panose="020B0609020204030204" pitchFamily="49" charset="0"/>
              </a:rPr>
              <a:t> </a:t>
            </a:r>
            <a:endParaRPr kumimoji="1" lang="ja-JP" altLang="en-US" dirty="0">
              <a:latin typeface="Consolas" panose="020B0609020204030204" pitchFamily="49" charset="0"/>
            </a:endParaRPr>
          </a:p>
        </p:txBody>
      </p:sp>
      <p:pic>
        <p:nvPicPr>
          <p:cNvPr id="5" name="図 4">
            <a:extLst>
              <a:ext uri="{FF2B5EF4-FFF2-40B4-BE49-F238E27FC236}">
                <a16:creationId xmlns:a16="http://schemas.microsoft.com/office/drawing/2014/main" id="{2050F216-0B18-4F96-8A34-CC1BB7B55AB8}"/>
              </a:ext>
            </a:extLst>
          </p:cNvPr>
          <p:cNvPicPr>
            <a:picLocks noChangeAspect="1"/>
          </p:cNvPicPr>
          <p:nvPr/>
        </p:nvPicPr>
        <p:blipFill>
          <a:blip r:embed="rId3"/>
          <a:srcRect l="7374" t="63985" r="9682" b="1087"/>
          <a:stretch/>
        </p:blipFill>
        <p:spPr>
          <a:xfrm>
            <a:off x="385595" y="1931510"/>
            <a:ext cx="8372809" cy="4700016"/>
          </a:xfrm>
          <a:prstGeom prst="rect">
            <a:avLst/>
          </a:prstGeom>
        </p:spPr>
      </p:pic>
    </p:spTree>
    <p:extLst>
      <p:ext uri="{BB962C8B-B14F-4D97-AF65-F5344CB8AC3E}">
        <p14:creationId xmlns:p14="http://schemas.microsoft.com/office/powerpoint/2010/main" val="1068857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75B84-2587-72DC-F5D5-4B1DBA2CA2B8}"/>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3CFAE1C1-4184-82C1-6773-C0335E7EE14D}"/>
              </a:ext>
            </a:extLst>
          </p:cNvPr>
          <p:cNvSpPr>
            <a:spLocks noGrp="1"/>
          </p:cNvSpPr>
          <p:nvPr>
            <p:ph idx="1"/>
          </p:nvPr>
        </p:nvSpPr>
        <p:spPr/>
        <p:txBody>
          <a:bodyPr/>
          <a:lstStyle/>
          <a:p>
            <a:pPr marL="0" indent="0">
              <a:buNone/>
            </a:pPr>
            <a:r>
              <a:rPr lang="ja-JP" altLang="en-US" dirty="0"/>
              <a:t>次の補題は</a:t>
            </a:r>
            <a:r>
              <a:rPr lang="en-US" altLang="ja-JP" dirty="0"/>
              <a:t>, </a:t>
            </a:r>
            <a:r>
              <a:rPr lang="ja-JP" altLang="en-US" dirty="0"/>
              <a:t>ストア内のセルの内容を適切な型の新しい値に置き換えても</a:t>
            </a:r>
            <a:r>
              <a:rPr lang="en-US" altLang="ja-JP" dirty="0"/>
              <a:t>store</a:t>
            </a:r>
            <a:r>
              <a:rPr lang="ja-JP" altLang="en-US" dirty="0"/>
              <a:t>全体の型が変わらないことを述べている．</a:t>
            </a:r>
            <a:endParaRPr lang="en-US" altLang="ja-JP" dirty="0"/>
          </a:p>
          <a:p>
            <a:pPr marL="0" indent="0">
              <a:buNone/>
            </a:pPr>
            <a:r>
              <a:rPr lang="en-US" altLang="ja-JP" dirty="0"/>
              <a:t>15.5.5 Lemma</a:t>
            </a:r>
          </a:p>
          <a:p>
            <a:pPr marL="0" indent="0">
              <a:buNone/>
            </a:pPr>
            <a:r>
              <a:rPr lang="en-US" altLang="ja-JP" dirty="0"/>
              <a:t>	Γ | Σ</a:t>
            </a:r>
            <a:r>
              <a:rPr lang="ja-JP" altLang="en-US" b="0" i="0" dirty="0">
                <a:solidFill>
                  <a:srgbClr val="202122"/>
                </a:solidFill>
                <a:effectLst/>
                <a:latin typeface="Consolas" panose="020B0609020204030204" pitchFamily="49" charset="0"/>
              </a:rPr>
              <a:t> ⊢ </a:t>
            </a:r>
            <a:r>
              <a:rPr lang="en-US" altLang="ja-JP" b="0" i="0" dirty="0">
                <a:solidFill>
                  <a:srgbClr val="202122"/>
                </a:solidFill>
                <a:effectLst/>
                <a:latin typeface="Consolas" panose="020B0609020204030204" pitchFamily="49" charset="0"/>
              </a:rPr>
              <a:t>μ</a:t>
            </a:r>
            <a:r>
              <a:rPr lang="ja-JP" altLang="en-US" b="0" i="0" dirty="0">
                <a:solidFill>
                  <a:srgbClr val="202122"/>
                </a:solidFill>
                <a:effectLst/>
                <a:latin typeface="Consolas" panose="020B0609020204030204" pitchFamily="49" charset="0"/>
              </a:rPr>
              <a:t>　</a:t>
            </a:r>
            <a:r>
              <a:rPr lang="ja-JP" altLang="en-US" dirty="0">
                <a:solidFill>
                  <a:srgbClr val="202122"/>
                </a:solidFill>
                <a:latin typeface="Consolas" panose="020B0609020204030204" pitchFamily="49" charset="0"/>
              </a:rPr>
              <a:t>かつ　</a:t>
            </a:r>
            <a:r>
              <a:rPr kumimoji="1" lang="en-US" altLang="ja-JP" dirty="0"/>
              <a:t>Σ</a:t>
            </a:r>
            <a:r>
              <a:rPr kumimoji="1" lang="en-US" altLang="ja-JP" dirty="0">
                <a:latin typeface="Consolas" panose="020B0609020204030204" pitchFamily="49" charset="0"/>
              </a:rPr>
              <a:t>(l) = T</a:t>
            </a:r>
            <a:r>
              <a:rPr kumimoji="1" lang="ja-JP" altLang="en-US" dirty="0">
                <a:latin typeface="Consolas" panose="020B0609020204030204" pitchFamily="49" charset="0"/>
              </a:rPr>
              <a:t>　かつ　</a:t>
            </a:r>
            <a:r>
              <a:rPr lang="en-US" altLang="ja-JP" dirty="0"/>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v:T</a:t>
            </a:r>
          </a:p>
          <a:p>
            <a:pPr marL="0" indent="0">
              <a:buNone/>
            </a:pPr>
            <a:r>
              <a:rPr lang="en-US" altLang="ja-JP" dirty="0">
                <a:solidFill>
                  <a:srgbClr val="202122"/>
                </a:solidFill>
                <a:latin typeface="Consolas" panose="020B0609020204030204" pitchFamily="49" charset="0"/>
              </a:rPr>
              <a:t>	</a:t>
            </a:r>
            <a:r>
              <a:rPr lang="ja-JP" altLang="en-US" dirty="0">
                <a:solidFill>
                  <a:srgbClr val="202122"/>
                </a:solidFill>
                <a:latin typeface="Consolas" panose="020B0609020204030204" pitchFamily="49" charset="0"/>
              </a:rPr>
              <a:t>ならば　</a:t>
            </a:r>
            <a:r>
              <a:rPr lang="en-US" altLang="ja-JP" dirty="0"/>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[l</a:t>
            </a:r>
            <a:r>
              <a:rPr lang="ja-JP" altLang="en-US" b="0" i="0" dirty="0">
                <a:solidFill>
                  <a:srgbClr val="202122"/>
                </a:solidFill>
                <a:effectLst/>
                <a:latin typeface="Consolas" panose="020B0609020204030204" pitchFamily="49" charset="0"/>
              </a:rPr>
              <a:t>↦</a:t>
            </a:r>
            <a:r>
              <a:rPr lang="en-US" altLang="ja-JP" b="0" i="0" dirty="0">
                <a:solidFill>
                  <a:srgbClr val="202122"/>
                </a:solidFill>
                <a:effectLst/>
                <a:latin typeface="Consolas" panose="020B0609020204030204" pitchFamily="49" charset="0"/>
              </a:rPr>
              <a:t>v]μ</a:t>
            </a:r>
          </a:p>
          <a:p>
            <a:pPr marL="0" indent="0">
              <a:buNone/>
            </a:pPr>
            <a:endParaRPr kumimoji="1" lang="ja-JP" altLang="en-US" dirty="0"/>
          </a:p>
        </p:txBody>
      </p:sp>
      <p:pic>
        <p:nvPicPr>
          <p:cNvPr id="6" name="図 5">
            <a:extLst>
              <a:ext uri="{FF2B5EF4-FFF2-40B4-BE49-F238E27FC236}">
                <a16:creationId xmlns:a16="http://schemas.microsoft.com/office/drawing/2014/main" id="{D572112D-2C71-CC9C-7C2B-5B88F4BDD9A2}"/>
              </a:ext>
            </a:extLst>
          </p:cNvPr>
          <p:cNvPicPr>
            <a:picLocks noChangeAspect="1"/>
          </p:cNvPicPr>
          <p:nvPr/>
        </p:nvPicPr>
        <p:blipFill>
          <a:blip r:embed="rId2"/>
          <a:srcRect l="3315" t="4025" r="7817" b="66400"/>
          <a:stretch/>
        </p:blipFill>
        <p:spPr>
          <a:xfrm>
            <a:off x="463296" y="2936527"/>
            <a:ext cx="8217408" cy="3645427"/>
          </a:xfrm>
          <a:prstGeom prst="rect">
            <a:avLst/>
          </a:prstGeom>
        </p:spPr>
      </p:pic>
    </p:spTree>
    <p:extLst>
      <p:ext uri="{BB962C8B-B14F-4D97-AF65-F5344CB8AC3E}">
        <p14:creationId xmlns:p14="http://schemas.microsoft.com/office/powerpoint/2010/main" val="1824121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B368D-BADA-AB1F-360D-9A015B96BC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04A2055-BA21-B04E-4978-08CB65F9C521}"/>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8E8BC6D3-2D58-7796-0CC8-CBFE69F25B50}"/>
              </a:ext>
            </a:extLst>
          </p:cNvPr>
          <p:cNvSpPr>
            <a:spLocks noGrp="1"/>
          </p:cNvSpPr>
          <p:nvPr>
            <p:ph idx="1"/>
          </p:nvPr>
        </p:nvSpPr>
        <p:spPr/>
        <p:txBody>
          <a:bodyPr/>
          <a:lstStyle/>
          <a:p>
            <a:pPr marL="0" indent="0">
              <a:buNone/>
            </a:pPr>
            <a:r>
              <a:rPr lang="ja-JP" altLang="en-US" dirty="0"/>
              <a:t>次の補題は</a:t>
            </a:r>
            <a:r>
              <a:rPr lang="en-US" altLang="ja-JP" dirty="0"/>
              <a:t>, </a:t>
            </a:r>
            <a:r>
              <a:rPr lang="ja-JP" altLang="en-US" dirty="0"/>
              <a:t>ストア内のセルの内容を適切な型の新しい値に置き換えても</a:t>
            </a:r>
            <a:r>
              <a:rPr lang="en-US" altLang="ja-JP" dirty="0"/>
              <a:t>store</a:t>
            </a:r>
            <a:r>
              <a:rPr lang="ja-JP" altLang="en-US" dirty="0"/>
              <a:t>全体の型が変わらないことを述べている．</a:t>
            </a:r>
            <a:endParaRPr lang="en-US" altLang="ja-JP" dirty="0"/>
          </a:p>
          <a:p>
            <a:pPr marL="0" indent="0">
              <a:buNone/>
            </a:pPr>
            <a:r>
              <a:rPr lang="en-US" altLang="ja-JP" dirty="0"/>
              <a:t>15.5.5 Lemma</a:t>
            </a:r>
          </a:p>
          <a:p>
            <a:pPr marL="0" indent="0">
              <a:buNone/>
            </a:pPr>
            <a:r>
              <a:rPr lang="en-US" altLang="ja-JP" dirty="0"/>
              <a:t>	Γ | Σ</a:t>
            </a:r>
            <a:r>
              <a:rPr lang="ja-JP" altLang="en-US" b="0" i="0" dirty="0">
                <a:solidFill>
                  <a:srgbClr val="202122"/>
                </a:solidFill>
                <a:effectLst/>
                <a:latin typeface="Consolas" panose="020B0609020204030204" pitchFamily="49" charset="0"/>
              </a:rPr>
              <a:t> ⊢ </a:t>
            </a:r>
            <a:r>
              <a:rPr lang="en-US" altLang="ja-JP" b="0" i="0" dirty="0">
                <a:solidFill>
                  <a:srgbClr val="202122"/>
                </a:solidFill>
                <a:effectLst/>
                <a:latin typeface="Consolas" panose="020B0609020204030204" pitchFamily="49" charset="0"/>
              </a:rPr>
              <a:t>μ</a:t>
            </a:r>
            <a:r>
              <a:rPr lang="ja-JP" altLang="en-US" b="0" i="0" dirty="0">
                <a:solidFill>
                  <a:srgbClr val="202122"/>
                </a:solidFill>
                <a:effectLst/>
                <a:latin typeface="Consolas" panose="020B0609020204030204" pitchFamily="49" charset="0"/>
              </a:rPr>
              <a:t>　</a:t>
            </a:r>
            <a:r>
              <a:rPr lang="ja-JP" altLang="en-US" dirty="0">
                <a:solidFill>
                  <a:srgbClr val="202122"/>
                </a:solidFill>
                <a:latin typeface="Consolas" panose="020B0609020204030204" pitchFamily="49" charset="0"/>
              </a:rPr>
              <a:t>かつ　</a:t>
            </a:r>
            <a:r>
              <a:rPr kumimoji="1" lang="en-US" altLang="ja-JP" dirty="0"/>
              <a:t>Σ</a:t>
            </a:r>
            <a:r>
              <a:rPr kumimoji="1" lang="en-US" altLang="ja-JP" dirty="0">
                <a:latin typeface="Consolas" panose="020B0609020204030204" pitchFamily="49" charset="0"/>
              </a:rPr>
              <a:t>(l) = T</a:t>
            </a:r>
            <a:r>
              <a:rPr kumimoji="1" lang="ja-JP" altLang="en-US" dirty="0">
                <a:latin typeface="Consolas" panose="020B0609020204030204" pitchFamily="49" charset="0"/>
              </a:rPr>
              <a:t>　かつ　</a:t>
            </a:r>
            <a:r>
              <a:rPr lang="en-US" altLang="ja-JP" dirty="0"/>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v:T</a:t>
            </a:r>
          </a:p>
          <a:p>
            <a:pPr marL="0" indent="0">
              <a:buNone/>
            </a:pPr>
            <a:r>
              <a:rPr lang="en-US" altLang="ja-JP" dirty="0">
                <a:solidFill>
                  <a:srgbClr val="202122"/>
                </a:solidFill>
                <a:latin typeface="Consolas" panose="020B0609020204030204" pitchFamily="49" charset="0"/>
              </a:rPr>
              <a:t>	</a:t>
            </a:r>
            <a:r>
              <a:rPr lang="ja-JP" altLang="en-US" dirty="0">
                <a:solidFill>
                  <a:srgbClr val="202122"/>
                </a:solidFill>
                <a:latin typeface="Consolas" panose="020B0609020204030204" pitchFamily="49" charset="0"/>
              </a:rPr>
              <a:t>ならば　</a:t>
            </a:r>
            <a:r>
              <a:rPr lang="en-US" altLang="ja-JP" dirty="0"/>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[l</a:t>
            </a:r>
            <a:r>
              <a:rPr lang="ja-JP" altLang="en-US" b="0" i="0" dirty="0">
                <a:solidFill>
                  <a:srgbClr val="202122"/>
                </a:solidFill>
                <a:effectLst/>
                <a:latin typeface="Consolas" panose="020B0609020204030204" pitchFamily="49" charset="0"/>
              </a:rPr>
              <a:t>↦</a:t>
            </a:r>
            <a:r>
              <a:rPr lang="en-US" altLang="ja-JP" b="0" i="0" dirty="0">
                <a:solidFill>
                  <a:srgbClr val="202122"/>
                </a:solidFill>
                <a:effectLst/>
                <a:latin typeface="Consolas" panose="020B0609020204030204" pitchFamily="49" charset="0"/>
              </a:rPr>
              <a:t>v]μ</a:t>
            </a:r>
          </a:p>
          <a:p>
            <a:pPr marL="0" indent="0">
              <a:buNone/>
            </a:pPr>
            <a:endParaRPr kumimoji="1" lang="ja-JP" altLang="en-US" dirty="0"/>
          </a:p>
        </p:txBody>
      </p:sp>
      <p:pic>
        <p:nvPicPr>
          <p:cNvPr id="6" name="図 5">
            <a:extLst>
              <a:ext uri="{FF2B5EF4-FFF2-40B4-BE49-F238E27FC236}">
                <a16:creationId xmlns:a16="http://schemas.microsoft.com/office/drawing/2014/main" id="{C4011EC2-B34E-A582-05D3-F45FB6F41439}"/>
              </a:ext>
            </a:extLst>
          </p:cNvPr>
          <p:cNvPicPr>
            <a:picLocks noChangeAspect="1"/>
          </p:cNvPicPr>
          <p:nvPr/>
        </p:nvPicPr>
        <p:blipFill>
          <a:blip r:embed="rId3"/>
          <a:srcRect l="2207" t="33501" r="8924" b="40866"/>
          <a:stretch/>
        </p:blipFill>
        <p:spPr>
          <a:xfrm>
            <a:off x="463296" y="2936527"/>
            <a:ext cx="8217408" cy="3159473"/>
          </a:xfrm>
          <a:prstGeom prst="rect">
            <a:avLst/>
          </a:prstGeom>
        </p:spPr>
      </p:pic>
    </p:spTree>
    <p:extLst>
      <p:ext uri="{BB962C8B-B14F-4D97-AF65-F5344CB8AC3E}">
        <p14:creationId xmlns:p14="http://schemas.microsoft.com/office/powerpoint/2010/main" val="3369840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25C6D-F84D-D98F-2876-A862B8DE57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7D3486C-50D1-3540-22F6-6ABA68641DD9}"/>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91955864-AA54-D484-1AE5-0B8A96300583}"/>
              </a:ext>
            </a:extLst>
          </p:cNvPr>
          <p:cNvSpPr>
            <a:spLocks noGrp="1"/>
          </p:cNvSpPr>
          <p:nvPr>
            <p:ph idx="1"/>
          </p:nvPr>
        </p:nvSpPr>
        <p:spPr/>
        <p:txBody>
          <a:bodyPr/>
          <a:lstStyle/>
          <a:p>
            <a:pPr marL="0" indent="0">
              <a:buNone/>
            </a:pPr>
            <a:r>
              <a:rPr lang="ja-JP" altLang="en-US" dirty="0"/>
              <a:t>次の補題は</a:t>
            </a:r>
            <a:r>
              <a:rPr lang="en-US" altLang="ja-JP" dirty="0"/>
              <a:t>, </a:t>
            </a:r>
            <a:r>
              <a:rPr lang="ja-JP" altLang="en-US" dirty="0"/>
              <a:t>ストア内のセルの内容を適切な型の新しい値に置き換えても</a:t>
            </a:r>
            <a:r>
              <a:rPr lang="en-US" altLang="ja-JP" dirty="0"/>
              <a:t>store</a:t>
            </a:r>
            <a:r>
              <a:rPr lang="ja-JP" altLang="en-US" dirty="0"/>
              <a:t>全体の型が変わらないことを述べている．</a:t>
            </a:r>
            <a:endParaRPr lang="en-US" altLang="ja-JP" dirty="0"/>
          </a:p>
          <a:p>
            <a:pPr marL="0" indent="0">
              <a:buNone/>
            </a:pPr>
            <a:r>
              <a:rPr lang="en-US" altLang="ja-JP" dirty="0"/>
              <a:t>15.5.5 Lemma</a:t>
            </a:r>
          </a:p>
          <a:p>
            <a:pPr marL="0" indent="0">
              <a:buNone/>
            </a:pPr>
            <a:r>
              <a:rPr lang="en-US" altLang="ja-JP" dirty="0"/>
              <a:t>	Γ | Σ</a:t>
            </a:r>
            <a:r>
              <a:rPr lang="ja-JP" altLang="en-US" b="0" i="0" dirty="0">
                <a:solidFill>
                  <a:srgbClr val="202122"/>
                </a:solidFill>
                <a:effectLst/>
                <a:latin typeface="Consolas" panose="020B0609020204030204" pitchFamily="49" charset="0"/>
              </a:rPr>
              <a:t> ⊢ </a:t>
            </a:r>
            <a:r>
              <a:rPr lang="en-US" altLang="ja-JP" b="0" i="0" dirty="0">
                <a:solidFill>
                  <a:srgbClr val="202122"/>
                </a:solidFill>
                <a:effectLst/>
                <a:latin typeface="Consolas" panose="020B0609020204030204" pitchFamily="49" charset="0"/>
              </a:rPr>
              <a:t>μ</a:t>
            </a:r>
            <a:r>
              <a:rPr lang="ja-JP" altLang="en-US" b="0" i="0" dirty="0">
                <a:solidFill>
                  <a:srgbClr val="202122"/>
                </a:solidFill>
                <a:effectLst/>
                <a:latin typeface="Consolas" panose="020B0609020204030204" pitchFamily="49" charset="0"/>
              </a:rPr>
              <a:t>　</a:t>
            </a:r>
            <a:r>
              <a:rPr lang="ja-JP" altLang="en-US" dirty="0">
                <a:solidFill>
                  <a:srgbClr val="202122"/>
                </a:solidFill>
                <a:latin typeface="Consolas" panose="020B0609020204030204" pitchFamily="49" charset="0"/>
              </a:rPr>
              <a:t>かつ　</a:t>
            </a:r>
            <a:r>
              <a:rPr kumimoji="1" lang="en-US" altLang="ja-JP" dirty="0"/>
              <a:t>Σ</a:t>
            </a:r>
            <a:r>
              <a:rPr kumimoji="1" lang="en-US" altLang="ja-JP" dirty="0">
                <a:latin typeface="Consolas" panose="020B0609020204030204" pitchFamily="49" charset="0"/>
              </a:rPr>
              <a:t>(l) = T</a:t>
            </a:r>
            <a:r>
              <a:rPr kumimoji="1" lang="ja-JP" altLang="en-US" dirty="0">
                <a:latin typeface="Consolas" panose="020B0609020204030204" pitchFamily="49" charset="0"/>
              </a:rPr>
              <a:t>　かつ　</a:t>
            </a:r>
            <a:r>
              <a:rPr lang="en-US" altLang="ja-JP" dirty="0"/>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v:T</a:t>
            </a:r>
          </a:p>
          <a:p>
            <a:pPr marL="0" indent="0">
              <a:buNone/>
            </a:pPr>
            <a:r>
              <a:rPr lang="en-US" altLang="ja-JP" dirty="0">
                <a:solidFill>
                  <a:srgbClr val="202122"/>
                </a:solidFill>
                <a:latin typeface="Consolas" panose="020B0609020204030204" pitchFamily="49" charset="0"/>
              </a:rPr>
              <a:t>	</a:t>
            </a:r>
            <a:r>
              <a:rPr lang="ja-JP" altLang="en-US" dirty="0">
                <a:solidFill>
                  <a:srgbClr val="202122"/>
                </a:solidFill>
                <a:latin typeface="Consolas" panose="020B0609020204030204" pitchFamily="49" charset="0"/>
              </a:rPr>
              <a:t>ならば　</a:t>
            </a:r>
            <a:r>
              <a:rPr lang="en-US" altLang="ja-JP" dirty="0"/>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[l</a:t>
            </a:r>
            <a:r>
              <a:rPr lang="ja-JP" altLang="en-US" b="0" i="0" dirty="0">
                <a:solidFill>
                  <a:srgbClr val="202122"/>
                </a:solidFill>
                <a:effectLst/>
                <a:latin typeface="Consolas" panose="020B0609020204030204" pitchFamily="49" charset="0"/>
              </a:rPr>
              <a:t>↦</a:t>
            </a:r>
            <a:r>
              <a:rPr lang="en-US" altLang="ja-JP" b="0" i="0" dirty="0">
                <a:solidFill>
                  <a:srgbClr val="202122"/>
                </a:solidFill>
                <a:effectLst/>
                <a:latin typeface="Consolas" panose="020B0609020204030204" pitchFamily="49" charset="0"/>
              </a:rPr>
              <a:t>v]μ</a:t>
            </a:r>
          </a:p>
          <a:p>
            <a:pPr marL="0" indent="0">
              <a:buNone/>
            </a:pPr>
            <a:endParaRPr kumimoji="1" lang="ja-JP" altLang="en-US" dirty="0"/>
          </a:p>
        </p:txBody>
      </p:sp>
      <p:pic>
        <p:nvPicPr>
          <p:cNvPr id="6" name="図 5">
            <a:extLst>
              <a:ext uri="{FF2B5EF4-FFF2-40B4-BE49-F238E27FC236}">
                <a16:creationId xmlns:a16="http://schemas.microsoft.com/office/drawing/2014/main" id="{93DCE50D-D91A-C9B4-18B2-CA49E5F1C103}"/>
              </a:ext>
            </a:extLst>
          </p:cNvPr>
          <p:cNvPicPr>
            <a:picLocks noChangeAspect="1"/>
          </p:cNvPicPr>
          <p:nvPr/>
        </p:nvPicPr>
        <p:blipFill>
          <a:blip r:embed="rId3"/>
          <a:srcRect l="2207" t="58822" r="8924" b="1696"/>
          <a:stretch/>
        </p:blipFill>
        <p:spPr>
          <a:xfrm>
            <a:off x="1232902" y="2766644"/>
            <a:ext cx="6678195" cy="3954830"/>
          </a:xfrm>
          <a:prstGeom prst="rect">
            <a:avLst/>
          </a:prstGeom>
        </p:spPr>
      </p:pic>
    </p:spTree>
    <p:extLst>
      <p:ext uri="{BB962C8B-B14F-4D97-AF65-F5344CB8AC3E}">
        <p14:creationId xmlns:p14="http://schemas.microsoft.com/office/powerpoint/2010/main" val="3018538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9A9DCA-52EA-2078-01BA-EFD7B78FC4F7}"/>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FF89A477-B4A1-9D3E-9D00-888E416ED66C}"/>
              </a:ext>
            </a:extLst>
          </p:cNvPr>
          <p:cNvSpPr>
            <a:spLocks noGrp="1"/>
          </p:cNvSpPr>
          <p:nvPr>
            <p:ph idx="1"/>
          </p:nvPr>
        </p:nvSpPr>
        <p:spPr/>
        <p:txBody>
          <a:bodyPr/>
          <a:lstStyle/>
          <a:p>
            <a:pPr marL="0" indent="0">
              <a:buNone/>
            </a:pPr>
            <a:r>
              <a:rPr kumimoji="1" lang="en-US" altLang="ja-JP" dirty="0"/>
              <a:t>store</a:t>
            </a:r>
            <a:r>
              <a:rPr kumimoji="1" lang="ja-JP" altLang="en-US" dirty="0"/>
              <a:t>が新たな</a:t>
            </a:r>
            <a:r>
              <a:rPr kumimoji="1" lang="en-US" altLang="ja-JP" dirty="0"/>
              <a:t>location</a:t>
            </a:r>
            <a:r>
              <a:rPr kumimoji="1" lang="ja-JP" altLang="en-US" dirty="0"/>
              <a:t>で拡張されても全ての項に拡張前と同じ型をつけられることを示す</a:t>
            </a:r>
            <a:endParaRPr kumimoji="1" lang="en-US" altLang="ja-JP" dirty="0"/>
          </a:p>
          <a:p>
            <a:pPr marL="0" indent="0">
              <a:buNone/>
            </a:pPr>
            <a:r>
              <a:rPr kumimoji="1" lang="en-US" altLang="ja-JP" dirty="0"/>
              <a:t>weakening lemma</a:t>
            </a:r>
          </a:p>
          <a:p>
            <a:pPr marL="0" indent="0">
              <a:buNone/>
            </a:pPr>
            <a:endParaRPr lang="en-US" altLang="ja-JP" dirty="0"/>
          </a:p>
          <a:p>
            <a:pPr marL="0" indent="0">
              <a:buNone/>
            </a:pPr>
            <a:r>
              <a:rPr kumimoji="1" lang="en-US" altLang="ja-JP" dirty="0"/>
              <a:t>13.5.6 Lemma </a:t>
            </a:r>
          </a:p>
          <a:p>
            <a:pPr marL="0" indent="0">
              <a:buNone/>
            </a:pPr>
            <a:r>
              <a:rPr lang="en-US" altLang="ja-JP" dirty="0"/>
              <a:t>	</a:t>
            </a:r>
            <a:r>
              <a:rPr kumimoji="1" lang="en-US" altLang="ja-JP" dirty="0"/>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t:T </a:t>
            </a:r>
            <a:r>
              <a:rPr lang="ja-JP" altLang="en-US" b="0" i="0" dirty="0">
                <a:solidFill>
                  <a:srgbClr val="202122"/>
                </a:solidFill>
                <a:effectLst/>
                <a:latin typeface="Consolas" panose="020B0609020204030204" pitchFamily="49" charset="0"/>
              </a:rPr>
              <a:t>かつ　</a:t>
            </a:r>
            <a:r>
              <a:rPr kumimoji="1" lang="en-US" altLang="ja-JP" dirty="0"/>
              <a:t> Σ’ ⊇ Σ </a:t>
            </a:r>
            <a:r>
              <a:rPr kumimoji="1" lang="ja-JP" altLang="en-US" dirty="0"/>
              <a:t>ならば　</a:t>
            </a:r>
            <a:r>
              <a:rPr kumimoji="1" lang="en-US" altLang="ja-JP" dirty="0"/>
              <a:t> 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t:T </a:t>
            </a:r>
            <a:endParaRPr kumimoji="1" lang="ja-JP" altLang="en-US" dirty="0"/>
          </a:p>
        </p:txBody>
      </p:sp>
      <p:pic>
        <p:nvPicPr>
          <p:cNvPr id="5" name="図 4">
            <a:extLst>
              <a:ext uri="{FF2B5EF4-FFF2-40B4-BE49-F238E27FC236}">
                <a16:creationId xmlns:a16="http://schemas.microsoft.com/office/drawing/2014/main" id="{653FD697-8525-FF0F-FE0F-89FF7DA2AF20}"/>
              </a:ext>
            </a:extLst>
          </p:cNvPr>
          <p:cNvPicPr>
            <a:picLocks noChangeAspect="1"/>
          </p:cNvPicPr>
          <p:nvPr/>
        </p:nvPicPr>
        <p:blipFill>
          <a:blip r:embed="rId2"/>
          <a:srcRect t="12632" b="61403"/>
          <a:stretch/>
        </p:blipFill>
        <p:spPr>
          <a:xfrm>
            <a:off x="361819" y="3144964"/>
            <a:ext cx="8420361" cy="2914460"/>
          </a:xfrm>
          <a:prstGeom prst="rect">
            <a:avLst/>
          </a:prstGeom>
        </p:spPr>
      </p:pic>
    </p:spTree>
    <p:extLst>
      <p:ext uri="{BB962C8B-B14F-4D97-AF65-F5344CB8AC3E}">
        <p14:creationId xmlns:p14="http://schemas.microsoft.com/office/powerpoint/2010/main" val="3104671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DA2270-BA61-40D9-56C3-45074FF30253}"/>
              </a:ext>
            </a:extLst>
          </p:cNvPr>
          <p:cNvSpPr>
            <a:spLocks noGrp="1"/>
          </p:cNvSpPr>
          <p:nvPr>
            <p:ph type="title"/>
          </p:nvPr>
        </p:nvSpPr>
        <p:spPr/>
        <p:txBody>
          <a:bodyPr/>
          <a:lstStyle/>
          <a:p>
            <a:r>
              <a:rPr kumimoji="1" lang="en-US" altLang="ja-JP" dirty="0"/>
              <a:t>13.5 Safety</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270E04A-553D-1E49-4D39-0FA68F35B744}"/>
                  </a:ext>
                </a:extLst>
              </p:cNvPr>
              <p:cNvSpPr>
                <a:spLocks noGrp="1"/>
              </p:cNvSpPr>
              <p:nvPr>
                <p:ph idx="1"/>
              </p:nvPr>
            </p:nvSpPr>
            <p:spPr/>
            <p:txBody>
              <a:bodyPr/>
              <a:lstStyle/>
              <a:p>
                <a:pPr marL="0" indent="0">
                  <a:buNone/>
                </a:pPr>
                <a:r>
                  <a:rPr kumimoji="1" lang="en-US" altLang="ja-JP" dirty="0"/>
                  <a:t>15.5.3 Preservation </a:t>
                </a:r>
                <a:r>
                  <a:rPr kumimoji="1" lang="ja-JP" altLang="en-US" dirty="0"/>
                  <a:t>の証明</a:t>
                </a:r>
                <a:endParaRPr kumimoji="1" lang="en-US" altLang="ja-JP" dirty="0"/>
              </a:p>
              <a:p>
                <a:pPr marL="0" indent="0">
                  <a:buNone/>
                </a:pPr>
                <a:r>
                  <a:rPr lang="en-US" altLang="ja-JP" dirty="0"/>
                  <a:t>	</a:t>
                </a:r>
                <a:r>
                  <a:rPr lang="en-US" altLang="ja-JP" dirty="0">
                    <a:latin typeface="+mj-lt"/>
                  </a:rPr>
                  <a:t>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t : T</a:t>
                </a:r>
                <a:r>
                  <a:rPr lang="ja-JP" altLang="en-US" dirty="0">
                    <a:solidFill>
                      <a:srgbClr val="202122"/>
                    </a:solidFill>
                    <a:latin typeface="Consolas" panose="020B0609020204030204" pitchFamily="49" charset="0"/>
                  </a:rPr>
                  <a:t>　かつ　</a:t>
                </a:r>
                <a:r>
                  <a:rPr lang="en-US" altLang="ja-JP" dirty="0">
                    <a:latin typeface="+mj-lt"/>
                  </a:rPr>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μ</a:t>
                </a:r>
                <a:r>
                  <a:rPr lang="ja-JP" altLang="en-US" b="0" i="0" dirty="0">
                    <a:solidFill>
                      <a:srgbClr val="202122"/>
                    </a:solidFill>
                    <a:effectLst/>
                    <a:latin typeface="Consolas" panose="020B0609020204030204" pitchFamily="49" charset="0"/>
                  </a:rPr>
                  <a:t>　かつ　</a:t>
                </a:r>
                <a:r>
                  <a:rPr kumimoji="1" lang="en-US" altLang="ja-JP" dirty="0">
                    <a:solidFill>
                      <a:srgbClr val="202122"/>
                    </a:solidFill>
                    <a:latin typeface="Consolas" panose="020B0609020204030204" pitchFamily="49" charset="0"/>
                  </a:rPr>
                  <a:t>t | μ</a:t>
                </a:r>
                <a:r>
                  <a:rPr kumimoji="1" lang="ja-JP" altLang="en-US" dirty="0">
                    <a:solidFill>
                      <a:srgbClr val="202122"/>
                    </a:solidFill>
                    <a:latin typeface="Consolas" panose="020B0609020204030204" pitchFamily="49" charset="0"/>
                  </a:rPr>
                  <a:t>　</a:t>
                </a:r>
                <a:r>
                  <a:rPr kumimoji="1" lang="en-US" altLang="ja-JP" dirty="0">
                    <a:solidFill>
                      <a:srgbClr val="202122"/>
                    </a:solidFill>
                    <a:latin typeface="Consolas" panose="020B0609020204030204" pitchFamily="49" charset="0"/>
                  </a:rPr>
                  <a:t>-&gt; t’ | μ’</a:t>
                </a:r>
              </a:p>
              <a:p>
                <a:pPr marL="0" indent="0">
                  <a:buNone/>
                </a:pPr>
                <a:r>
                  <a:rPr lang="en-US" altLang="ja-JP" dirty="0">
                    <a:solidFill>
                      <a:srgbClr val="202122"/>
                    </a:solidFill>
                    <a:latin typeface="Consolas" panose="020B0609020204030204" pitchFamily="49" charset="0"/>
                  </a:rPr>
                  <a:t>	</a:t>
                </a:r>
                <a:r>
                  <a:rPr lang="ja-JP" altLang="en-US" dirty="0">
                    <a:solidFill>
                      <a:srgbClr val="202122"/>
                    </a:solidFill>
                    <a:latin typeface="Consolas" panose="020B0609020204030204" pitchFamily="49" charset="0"/>
                  </a:rPr>
                  <a:t>ならば</a:t>
                </a:r>
                <a:r>
                  <a:rPr lang="en-US" altLang="ja-JP" dirty="0">
                    <a:solidFill>
                      <a:srgbClr val="202122"/>
                    </a:solidFill>
                  </a:rPr>
                  <a:t>,</a:t>
                </a:r>
                <a:r>
                  <a:rPr lang="ja-JP" altLang="en-US" dirty="0">
                    <a:solidFill>
                      <a:srgbClr val="202122"/>
                    </a:solidFill>
                    <a:latin typeface="Consolas" panose="020B0609020204030204" pitchFamily="49" charset="0"/>
                  </a:rPr>
                  <a:t> ある</a:t>
                </a:r>
                <a:r>
                  <a:rPr lang="en-US" altLang="ja-JP" dirty="0">
                    <a:solidFill>
                      <a:srgbClr val="202122"/>
                    </a:solidFill>
                    <a:latin typeface="+mj-lt"/>
                  </a:rPr>
                  <a:t>Σ’</a:t>
                </a:r>
                <a14:m>
                  <m:oMath xmlns:m="http://schemas.openxmlformats.org/officeDocument/2006/math">
                    <m:r>
                      <a:rPr lang="en-US" altLang="ja-JP" b="0" i="0" smtClean="0">
                        <a:solidFill>
                          <a:srgbClr val="202122"/>
                        </a:solidFill>
                        <a:latin typeface="Cambria Math" panose="02040503050406030204" pitchFamily="18" charset="0"/>
                      </a:rPr>
                      <m:t> </m:t>
                    </m:r>
                    <m:r>
                      <a:rPr lang="en-US" altLang="ja-JP" i="1" smtClean="0">
                        <a:solidFill>
                          <a:srgbClr val="202122"/>
                        </a:solidFill>
                        <a:latin typeface="Cambria Math" panose="02040503050406030204" pitchFamily="18" charset="0"/>
                      </a:rPr>
                      <m:t>⊇</m:t>
                    </m:r>
                  </m:oMath>
                </a14:m>
                <a:r>
                  <a:rPr lang="en-US" altLang="ja-JP" dirty="0">
                    <a:solidFill>
                      <a:srgbClr val="202122"/>
                    </a:solidFill>
                    <a:latin typeface="+mj-lt"/>
                  </a:rPr>
                  <a:t> Σ</a:t>
                </a:r>
                <a:r>
                  <a:rPr lang="ja-JP" altLang="en-US" dirty="0">
                    <a:solidFill>
                      <a:srgbClr val="202122"/>
                    </a:solidFill>
                    <a:latin typeface="Consolas" panose="020B0609020204030204" pitchFamily="49" charset="0"/>
                  </a:rPr>
                  <a:t>が存在して，　</a:t>
                </a:r>
                <a:r>
                  <a:rPr lang="en-US" altLang="ja-JP" dirty="0">
                    <a:latin typeface="+mj-lt"/>
                  </a:rPr>
                  <a:t>Γ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t’ : T</a:t>
                </a:r>
                <a:r>
                  <a:rPr lang="ja-JP" altLang="en-US" dirty="0">
                    <a:solidFill>
                      <a:srgbClr val="202122"/>
                    </a:solidFill>
                    <a:latin typeface="Consolas" panose="020B0609020204030204" pitchFamily="49" charset="0"/>
                  </a:rPr>
                  <a:t>　かつ　</a:t>
                </a:r>
                <a:r>
                  <a:rPr lang="en-US" altLang="ja-JP" dirty="0">
                    <a:latin typeface="+mj-lt"/>
                  </a:rPr>
                  <a:t>Γ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μ’</a:t>
                </a:r>
              </a:p>
              <a:p>
                <a:pPr marL="0" indent="0">
                  <a:buNone/>
                </a:pPr>
                <a:endParaRPr kumimoji="1" lang="ja-JP" altLang="en-US" dirty="0"/>
              </a:p>
            </p:txBody>
          </p:sp>
        </mc:Choice>
        <mc:Fallback>
          <p:sp>
            <p:nvSpPr>
              <p:cNvPr id="3" name="コンテンツ プレースホルダー 2">
                <a:extLst>
                  <a:ext uri="{FF2B5EF4-FFF2-40B4-BE49-F238E27FC236}">
                    <a16:creationId xmlns:a16="http://schemas.microsoft.com/office/drawing/2014/main" id="{0270E04A-553D-1E49-4D39-0FA68F35B744}"/>
                  </a:ext>
                </a:extLst>
              </p:cNvPr>
              <p:cNvSpPr>
                <a:spLocks noGrp="1" noRot="1" noChangeAspect="1" noMove="1" noResize="1" noEditPoints="1" noAdjustHandles="1" noChangeArrowheads="1" noChangeShapeType="1" noTextEdit="1"/>
              </p:cNvSpPr>
              <p:nvPr>
                <p:ph idx="1"/>
              </p:nvPr>
            </p:nvSpPr>
            <p:spPr>
              <a:blipFill>
                <a:blip r:embed="rId2"/>
                <a:stretch>
                  <a:fillRect l="-636" t="-1333"/>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78F82A30-6C83-F894-3711-DB443F82D40F}"/>
              </a:ext>
            </a:extLst>
          </p:cNvPr>
          <p:cNvPicPr>
            <a:picLocks noChangeAspect="1"/>
          </p:cNvPicPr>
          <p:nvPr/>
        </p:nvPicPr>
        <p:blipFill>
          <a:blip r:embed="rId3"/>
          <a:srcRect t="1990" b="52000"/>
          <a:stretch/>
        </p:blipFill>
        <p:spPr>
          <a:xfrm>
            <a:off x="1097370" y="2369419"/>
            <a:ext cx="6949259" cy="4262107"/>
          </a:xfrm>
          <a:prstGeom prst="rect">
            <a:avLst/>
          </a:prstGeom>
        </p:spPr>
      </p:pic>
    </p:spTree>
    <p:extLst>
      <p:ext uri="{BB962C8B-B14F-4D97-AF65-F5344CB8AC3E}">
        <p14:creationId xmlns:p14="http://schemas.microsoft.com/office/powerpoint/2010/main" val="3803835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3E3BD-C86D-B1CF-F354-187400BC0C7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91E93DB-07B4-D406-E4A9-C1F74F97B3C5}"/>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29BE2293-497A-0A52-5D5F-D18EC59EEC40}"/>
              </a:ext>
            </a:extLst>
          </p:cNvPr>
          <p:cNvSpPr>
            <a:spLocks noGrp="1"/>
          </p:cNvSpPr>
          <p:nvPr>
            <p:ph idx="1"/>
          </p:nvPr>
        </p:nvSpPr>
        <p:spPr/>
        <p:txBody>
          <a:bodyPr/>
          <a:lstStyle/>
          <a:p>
            <a:pPr marL="0" indent="0">
              <a:buNone/>
            </a:pPr>
            <a:r>
              <a:rPr kumimoji="1" lang="en-US" altLang="ja-JP" dirty="0"/>
              <a:t>15.5.3 Preservation </a:t>
            </a:r>
            <a:r>
              <a:rPr kumimoji="1" lang="ja-JP" altLang="en-US" dirty="0"/>
              <a:t>の証明</a:t>
            </a:r>
            <a:endParaRPr kumimoji="1" lang="en-US" altLang="ja-JP" dirty="0"/>
          </a:p>
          <a:p>
            <a:pPr marL="0" indent="0">
              <a:buNone/>
            </a:pPr>
            <a:endParaRPr kumimoji="1" lang="ja-JP" altLang="en-US" dirty="0"/>
          </a:p>
        </p:txBody>
      </p:sp>
      <p:pic>
        <p:nvPicPr>
          <p:cNvPr id="6" name="図 5">
            <a:extLst>
              <a:ext uri="{FF2B5EF4-FFF2-40B4-BE49-F238E27FC236}">
                <a16:creationId xmlns:a16="http://schemas.microsoft.com/office/drawing/2014/main" id="{207810E5-2CC0-ABFD-3889-E16D9F77F0A2}"/>
              </a:ext>
            </a:extLst>
          </p:cNvPr>
          <p:cNvPicPr>
            <a:picLocks noChangeAspect="1"/>
          </p:cNvPicPr>
          <p:nvPr/>
        </p:nvPicPr>
        <p:blipFill>
          <a:blip r:embed="rId3"/>
          <a:srcRect l="2456" t="51546" r="2456" b="5593"/>
          <a:stretch/>
        </p:blipFill>
        <p:spPr>
          <a:xfrm>
            <a:off x="416291" y="1588013"/>
            <a:ext cx="8311418" cy="4993941"/>
          </a:xfrm>
          <a:prstGeom prst="rect">
            <a:avLst/>
          </a:prstGeom>
        </p:spPr>
      </p:pic>
    </p:spTree>
    <p:extLst>
      <p:ext uri="{BB962C8B-B14F-4D97-AF65-F5344CB8AC3E}">
        <p14:creationId xmlns:p14="http://schemas.microsoft.com/office/powerpoint/2010/main" val="1588600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F6640-65A5-4780-33D5-DFF08439EF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52B5A68-11D2-268E-B6D8-90EB11768F7F}"/>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C6962EFD-66A6-F0BB-B395-E27C9BCBB79B}"/>
              </a:ext>
            </a:extLst>
          </p:cNvPr>
          <p:cNvSpPr>
            <a:spLocks noGrp="1"/>
          </p:cNvSpPr>
          <p:nvPr>
            <p:ph idx="1"/>
          </p:nvPr>
        </p:nvSpPr>
        <p:spPr/>
        <p:txBody>
          <a:bodyPr/>
          <a:lstStyle/>
          <a:p>
            <a:pPr marL="0" indent="0">
              <a:buNone/>
            </a:pPr>
            <a:r>
              <a:rPr kumimoji="1" lang="en-US" altLang="ja-JP" dirty="0"/>
              <a:t>15.5.3 Preservation </a:t>
            </a:r>
            <a:r>
              <a:rPr kumimoji="1" lang="ja-JP" altLang="en-US" dirty="0"/>
              <a:t>の証明</a:t>
            </a:r>
          </a:p>
        </p:txBody>
      </p:sp>
      <p:pic>
        <p:nvPicPr>
          <p:cNvPr id="5" name="図 4">
            <a:extLst>
              <a:ext uri="{FF2B5EF4-FFF2-40B4-BE49-F238E27FC236}">
                <a16:creationId xmlns:a16="http://schemas.microsoft.com/office/drawing/2014/main" id="{75C1BB35-46E9-884F-1E73-9022FD3CCD70}"/>
              </a:ext>
            </a:extLst>
          </p:cNvPr>
          <p:cNvPicPr>
            <a:picLocks noChangeAspect="1"/>
          </p:cNvPicPr>
          <p:nvPr/>
        </p:nvPicPr>
        <p:blipFill>
          <a:blip r:embed="rId3"/>
          <a:srcRect l="4504" t="4025" r="4972" b="70489"/>
          <a:stretch/>
        </p:blipFill>
        <p:spPr>
          <a:xfrm>
            <a:off x="320376" y="1602232"/>
            <a:ext cx="8503248" cy="3191256"/>
          </a:xfrm>
          <a:prstGeom prst="rect">
            <a:avLst/>
          </a:prstGeom>
        </p:spPr>
      </p:pic>
    </p:spTree>
    <p:extLst>
      <p:ext uri="{BB962C8B-B14F-4D97-AF65-F5344CB8AC3E}">
        <p14:creationId xmlns:p14="http://schemas.microsoft.com/office/powerpoint/2010/main" val="29501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F0468-10A6-3AC4-B8AD-7CA26BA75E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B2A2FF7-4EDC-03C0-EF30-D4A71184ED7F}"/>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1B028B3C-BA96-4B39-AA08-8BA9C237E3A0}"/>
              </a:ext>
            </a:extLst>
          </p:cNvPr>
          <p:cNvSpPr>
            <a:spLocks noGrp="1"/>
          </p:cNvSpPr>
          <p:nvPr>
            <p:ph idx="1"/>
          </p:nvPr>
        </p:nvSpPr>
        <p:spPr/>
        <p:txBody>
          <a:bodyPr/>
          <a:lstStyle/>
          <a:p>
            <a:pPr marL="0" indent="0">
              <a:buNone/>
            </a:pPr>
            <a:r>
              <a:rPr kumimoji="1" lang="en-US" altLang="ja-JP" dirty="0"/>
              <a:t>15.5.3 Preservation </a:t>
            </a:r>
            <a:r>
              <a:rPr kumimoji="1" lang="ja-JP" altLang="en-US" dirty="0"/>
              <a:t>の証明</a:t>
            </a:r>
          </a:p>
        </p:txBody>
      </p:sp>
      <p:pic>
        <p:nvPicPr>
          <p:cNvPr id="5" name="図 4">
            <a:extLst>
              <a:ext uri="{FF2B5EF4-FFF2-40B4-BE49-F238E27FC236}">
                <a16:creationId xmlns:a16="http://schemas.microsoft.com/office/drawing/2014/main" id="{F828E8D2-CA2B-7614-4B49-312587D94812}"/>
              </a:ext>
            </a:extLst>
          </p:cNvPr>
          <p:cNvPicPr>
            <a:picLocks noChangeAspect="1"/>
          </p:cNvPicPr>
          <p:nvPr/>
        </p:nvPicPr>
        <p:blipFill>
          <a:blip r:embed="rId3"/>
          <a:srcRect l="8825" t="30996" r="5202" b="12562"/>
          <a:stretch/>
        </p:blipFill>
        <p:spPr>
          <a:xfrm>
            <a:off x="1524398" y="1387076"/>
            <a:ext cx="6095204" cy="5334398"/>
          </a:xfrm>
          <a:prstGeom prst="rect">
            <a:avLst/>
          </a:prstGeom>
        </p:spPr>
      </p:pic>
    </p:spTree>
    <p:extLst>
      <p:ext uri="{BB962C8B-B14F-4D97-AF65-F5344CB8AC3E}">
        <p14:creationId xmlns:p14="http://schemas.microsoft.com/office/powerpoint/2010/main" val="101880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697630-1392-F7B2-1D75-2179B046115E}"/>
              </a:ext>
            </a:extLst>
          </p:cNvPr>
          <p:cNvSpPr>
            <a:spLocks noGrp="1"/>
          </p:cNvSpPr>
          <p:nvPr>
            <p:ph type="title"/>
          </p:nvPr>
        </p:nvSpPr>
        <p:spPr/>
        <p:txBody>
          <a:bodyPr/>
          <a:lstStyle/>
          <a:p>
            <a:r>
              <a:rPr kumimoji="1" lang="en-US" altLang="ja-JP" dirty="0"/>
              <a:t>13.1 Introduction</a:t>
            </a:r>
            <a:r>
              <a:rPr lang="ja-JP" altLang="en-US" dirty="0"/>
              <a:t> </a:t>
            </a:r>
            <a:r>
              <a:rPr lang="en-US" altLang="ja-JP" dirty="0"/>
              <a:t>- Basics</a:t>
            </a:r>
            <a:endParaRPr kumimoji="1" lang="ja-JP" altLang="en-US" dirty="0"/>
          </a:p>
        </p:txBody>
      </p:sp>
      <p:sp>
        <p:nvSpPr>
          <p:cNvPr id="3" name="コンテンツ プレースホルダー 2">
            <a:extLst>
              <a:ext uri="{FF2B5EF4-FFF2-40B4-BE49-F238E27FC236}">
                <a16:creationId xmlns:a16="http://schemas.microsoft.com/office/drawing/2014/main" id="{C602CC8A-0500-6136-9726-375BF96D246C}"/>
              </a:ext>
            </a:extLst>
          </p:cNvPr>
          <p:cNvSpPr>
            <a:spLocks noGrp="1"/>
          </p:cNvSpPr>
          <p:nvPr>
            <p:ph idx="1"/>
          </p:nvPr>
        </p:nvSpPr>
        <p:spPr>
          <a:xfrm>
            <a:off x="259194" y="1099789"/>
            <a:ext cx="8884805" cy="6052125"/>
          </a:xfrm>
        </p:spPr>
        <p:txBody>
          <a:bodyPr>
            <a:normAutofit lnSpcReduction="10000"/>
          </a:bodyPr>
          <a:lstStyle/>
          <a:p>
            <a:pPr marL="0" indent="0">
              <a:buNone/>
            </a:pPr>
            <a:r>
              <a:rPr kumimoji="1" lang="en-US" altLang="ja-JP" dirty="0"/>
              <a:t>reference</a:t>
            </a:r>
            <a:r>
              <a:rPr kumimoji="1" lang="ja-JP" altLang="en-US" dirty="0"/>
              <a:t>において基礎的な操作　・・・</a:t>
            </a:r>
            <a:r>
              <a:rPr lang="ja-JP" altLang="en-US" dirty="0"/>
              <a:t>　</a:t>
            </a:r>
            <a:r>
              <a:rPr kumimoji="1" lang="en-US" altLang="ja-JP" dirty="0"/>
              <a:t>allocation, dereferencing, assignment</a:t>
            </a:r>
          </a:p>
          <a:p>
            <a:pPr marL="0" indent="0">
              <a:buNone/>
            </a:pPr>
            <a:endParaRPr lang="en-US" altLang="ja-JP" dirty="0"/>
          </a:p>
          <a:p>
            <a:pPr marL="0" indent="0">
              <a:buNone/>
            </a:pPr>
            <a:r>
              <a:rPr lang="en-US" altLang="ja-JP" dirty="0">
                <a:latin typeface="Consolas" panose="020B0609020204030204" pitchFamily="49" charset="0"/>
              </a:rPr>
              <a:t># r = ref 5;</a:t>
            </a:r>
            <a:r>
              <a:rPr lang="en-US" altLang="ja-JP" dirty="0"/>
              <a:t>	“</a:t>
            </a:r>
            <a:r>
              <a:rPr kumimoji="1" lang="en-US" altLang="ja-JP" dirty="0"/>
              <a:t>allocation” (</a:t>
            </a:r>
            <a:r>
              <a:rPr kumimoji="1" lang="ja-JP" altLang="en-US" dirty="0"/>
              <a:t>セルに初期値を付与</a:t>
            </a:r>
            <a:r>
              <a:rPr kumimoji="1" lang="en-US" altLang="ja-JP" dirty="0"/>
              <a:t>)</a:t>
            </a:r>
            <a:endParaRPr lang="en-US" altLang="ja-JP" dirty="0"/>
          </a:p>
          <a:p>
            <a:pPr marL="0" indent="0">
              <a:buNone/>
            </a:pPr>
            <a:r>
              <a:rPr lang="en-US" altLang="ja-JP" dirty="0">
                <a:latin typeface="Consolas" panose="020B0609020204030204" pitchFamily="49" charset="0"/>
              </a:rPr>
              <a:t>r : Ref Nat</a:t>
            </a:r>
          </a:p>
          <a:p>
            <a:pPr marL="0" indent="0">
              <a:buNone/>
            </a:pPr>
            <a:endParaRPr lang="en-US" altLang="ja-JP" dirty="0"/>
          </a:p>
          <a:p>
            <a:pPr marL="0" indent="0">
              <a:buNone/>
            </a:pPr>
            <a:r>
              <a:rPr lang="en-US" altLang="ja-JP" dirty="0">
                <a:latin typeface="Consolas" panose="020B0609020204030204" pitchFamily="49" charset="0"/>
              </a:rPr>
              <a:t># !r;</a:t>
            </a:r>
            <a:r>
              <a:rPr lang="en-US" altLang="ja-JP" dirty="0"/>
              <a:t>			“dereferencing” (</a:t>
            </a:r>
            <a:r>
              <a:rPr lang="ja-JP" altLang="en-US" dirty="0"/>
              <a:t>現在の値を得る</a:t>
            </a:r>
            <a:r>
              <a:rPr lang="en-US" altLang="ja-JP" dirty="0"/>
              <a:t>)</a:t>
            </a:r>
          </a:p>
          <a:p>
            <a:pPr marL="0" indent="0">
              <a:buNone/>
            </a:pPr>
            <a:r>
              <a:rPr lang="en-US" altLang="ja-JP" dirty="0">
                <a:latin typeface="Consolas" panose="020B0609020204030204" pitchFamily="49" charset="0"/>
              </a:rPr>
              <a:t>5 : Nat</a:t>
            </a:r>
          </a:p>
          <a:p>
            <a:pPr marL="0" indent="0">
              <a:buNone/>
            </a:pPr>
            <a:endParaRPr lang="en-US" altLang="ja-JP" dirty="0"/>
          </a:p>
          <a:p>
            <a:pPr marL="0" indent="0">
              <a:buNone/>
            </a:pPr>
            <a:r>
              <a:rPr kumimoji="1" lang="en-US" altLang="ja-JP" dirty="0">
                <a:latin typeface="Consolas" panose="020B0609020204030204" pitchFamily="49" charset="0"/>
              </a:rPr>
              <a:t># r := 7;</a:t>
            </a:r>
            <a:r>
              <a:rPr kumimoji="1" lang="en-US" altLang="ja-JP" dirty="0"/>
              <a:t>		“assignment” (</a:t>
            </a:r>
            <a:r>
              <a:rPr lang="ja-JP" altLang="en-US" dirty="0"/>
              <a:t>セルの値を変更</a:t>
            </a:r>
            <a:r>
              <a:rPr lang="en-US" altLang="ja-JP" dirty="0"/>
              <a:t>(</a:t>
            </a:r>
            <a:r>
              <a:rPr lang="ja-JP" altLang="en-US" dirty="0"/>
              <a:t>代入</a:t>
            </a:r>
            <a:r>
              <a:rPr lang="en-US" altLang="ja-JP" dirty="0"/>
              <a:t>)</a:t>
            </a:r>
            <a:r>
              <a:rPr kumimoji="1" lang="en-US" altLang="ja-JP" dirty="0"/>
              <a:t>)</a:t>
            </a:r>
          </a:p>
          <a:p>
            <a:pPr marL="0" indent="0">
              <a:buNone/>
            </a:pPr>
            <a:r>
              <a:rPr kumimoji="1" lang="en-US" altLang="ja-JP" dirty="0">
                <a:latin typeface="Consolas" panose="020B0609020204030204" pitchFamily="49" charset="0"/>
              </a:rPr>
              <a:t>unit : Unit</a:t>
            </a:r>
            <a:r>
              <a:rPr kumimoji="1" lang="en-US" altLang="ja-JP" dirty="0"/>
              <a:t>	</a:t>
            </a:r>
            <a:r>
              <a:rPr kumimoji="1" lang="ja-JP" altLang="en-US" dirty="0"/>
              <a:t>☑ </a:t>
            </a:r>
            <a:r>
              <a:rPr kumimoji="1" lang="en-US" altLang="ja-JP" dirty="0"/>
              <a:t>The result of this </a:t>
            </a:r>
            <a:r>
              <a:rPr lang="en-US" altLang="ja-JP" dirty="0"/>
              <a:t>is the unit value  (</a:t>
            </a:r>
            <a:r>
              <a:rPr lang="ja-JP" altLang="en-US" dirty="0"/>
              <a:t>→ </a:t>
            </a:r>
            <a:r>
              <a:rPr lang="en-US" altLang="ja-JP" dirty="0"/>
              <a:t>11.2)</a:t>
            </a:r>
            <a:endParaRPr kumimoji="1" lang="en-US" altLang="ja-JP" dirty="0"/>
          </a:p>
          <a:p>
            <a:pPr marL="0" indent="0">
              <a:buNone/>
            </a:pPr>
            <a:endParaRPr lang="en-US" altLang="ja-JP" dirty="0"/>
          </a:p>
          <a:p>
            <a:pPr marL="0" indent="0">
              <a:buNone/>
            </a:pPr>
            <a:r>
              <a:rPr kumimoji="1" lang="en-US" altLang="ja-JP" dirty="0">
                <a:latin typeface="Consolas" panose="020B0609020204030204" pitchFamily="49" charset="0"/>
              </a:rPr>
              <a:t># !r;			</a:t>
            </a:r>
            <a:r>
              <a:rPr kumimoji="1" lang="en-US" altLang="ja-JP" dirty="0">
                <a:latin typeface="+mj-ea"/>
                <a:ea typeface="+mj-ea"/>
              </a:rPr>
              <a:t>(</a:t>
            </a:r>
            <a:r>
              <a:rPr kumimoji="1" lang="ja-JP" altLang="en-US" dirty="0">
                <a:latin typeface="+mj-ea"/>
                <a:ea typeface="+mj-ea"/>
              </a:rPr>
              <a:t>値が更新されている</a:t>
            </a:r>
            <a:r>
              <a:rPr kumimoji="1" lang="en-US" altLang="ja-JP" dirty="0">
                <a:latin typeface="+mj-ea"/>
                <a:ea typeface="+mj-ea"/>
              </a:rPr>
              <a:t>)</a:t>
            </a:r>
          </a:p>
          <a:p>
            <a:pPr marL="0" indent="0">
              <a:buNone/>
            </a:pPr>
            <a:r>
              <a:rPr kumimoji="1" lang="en-US" altLang="ja-JP" dirty="0">
                <a:latin typeface="Consolas" panose="020B0609020204030204" pitchFamily="49" charset="0"/>
              </a:rPr>
              <a:t>7 : Nat</a:t>
            </a:r>
          </a:p>
          <a:p>
            <a:pPr marL="0" indent="0">
              <a:buNone/>
            </a:pPr>
            <a:endParaRPr lang="en-US" altLang="ja-JP" dirty="0"/>
          </a:p>
          <a:p>
            <a:pPr marL="0" indent="0">
              <a:buNone/>
            </a:pPr>
            <a:r>
              <a:rPr lang="ja-JP" altLang="en-US" dirty="0"/>
              <a:t>→</a:t>
            </a:r>
            <a:r>
              <a:rPr kumimoji="1" lang="en-US" altLang="ja-JP" dirty="0"/>
              <a:t>11.2</a:t>
            </a:r>
            <a:r>
              <a:rPr kumimoji="1" lang="ja-JP" altLang="en-US" dirty="0"/>
              <a:t>　</a:t>
            </a:r>
            <a:endParaRPr lang="ja-JP" altLang="en-US" dirty="0"/>
          </a:p>
          <a:p>
            <a:r>
              <a:rPr lang="ja-JP" altLang="en-US" dirty="0"/>
              <a:t>純粋関数型言語における</a:t>
            </a:r>
            <a:r>
              <a:rPr lang="en-US" altLang="ja-JP" dirty="0"/>
              <a:t>Unit</a:t>
            </a:r>
            <a:r>
              <a:rPr lang="ja-JP" altLang="en-US" dirty="0"/>
              <a:t>型の主な応用は参照セルへの代入といった副作用を持つ言語</a:t>
            </a:r>
            <a:r>
              <a:rPr lang="en-US" altLang="ja-JP" dirty="0"/>
              <a:t>.</a:t>
            </a:r>
            <a:r>
              <a:rPr lang="ja-JP" altLang="en-US" dirty="0"/>
              <a:t>このような言語では、しばしば式の結果ではなく副作用が重要であり、そのような式に対して</a:t>
            </a:r>
            <a:r>
              <a:rPr lang="en-US" altLang="ja-JP" dirty="0"/>
              <a:t>Unit</a:t>
            </a:r>
            <a:r>
              <a:rPr lang="ja-JP" altLang="en-US" dirty="0"/>
              <a:t>は適切な結果型となる．</a:t>
            </a:r>
            <a:r>
              <a:rPr lang="en-US" altLang="ja-JP" dirty="0"/>
              <a:t>Unit</a:t>
            </a:r>
            <a:r>
              <a:rPr lang="ja-JP" altLang="en-US" dirty="0"/>
              <a:t>型は</a:t>
            </a:r>
            <a:r>
              <a:rPr lang="en-US" altLang="ja-JP" dirty="0"/>
              <a:t>C</a:t>
            </a:r>
            <a:r>
              <a:rPr lang="ja-JP" altLang="en-US" dirty="0"/>
              <a:t>や</a:t>
            </a:r>
            <a:r>
              <a:rPr lang="en-US" altLang="ja-JP" dirty="0"/>
              <a:t>Java</a:t>
            </a:r>
            <a:r>
              <a:rPr lang="ja-JP" altLang="en-US" dirty="0"/>
              <a:t>でいう</a:t>
            </a:r>
            <a:r>
              <a:rPr lang="en-US" altLang="ja-JP" dirty="0"/>
              <a:t>void</a:t>
            </a:r>
            <a:r>
              <a:rPr lang="ja-JP" altLang="en-US" dirty="0"/>
              <a:t>型に似ている．</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3583268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9D378-A185-54F6-6402-0586F6465E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7DD9792-DF84-7383-C4E1-97D7C6DD5ABC}"/>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A473C195-8B6D-0059-EAFD-230B689487D5}"/>
              </a:ext>
            </a:extLst>
          </p:cNvPr>
          <p:cNvSpPr>
            <a:spLocks noGrp="1"/>
          </p:cNvSpPr>
          <p:nvPr>
            <p:ph idx="1"/>
          </p:nvPr>
        </p:nvSpPr>
        <p:spPr/>
        <p:txBody>
          <a:bodyPr/>
          <a:lstStyle/>
          <a:p>
            <a:pPr marL="0" indent="0">
              <a:buNone/>
            </a:pPr>
            <a:r>
              <a:rPr kumimoji="1" lang="en-US" altLang="ja-JP" dirty="0"/>
              <a:t>15.5.3 Preservation </a:t>
            </a:r>
            <a:r>
              <a:rPr kumimoji="1" lang="ja-JP" altLang="en-US" dirty="0"/>
              <a:t>の証明</a:t>
            </a:r>
          </a:p>
        </p:txBody>
      </p:sp>
      <p:pic>
        <p:nvPicPr>
          <p:cNvPr id="5" name="図 4">
            <a:extLst>
              <a:ext uri="{FF2B5EF4-FFF2-40B4-BE49-F238E27FC236}">
                <a16:creationId xmlns:a16="http://schemas.microsoft.com/office/drawing/2014/main" id="{D28EEA00-E7E8-8284-C088-1BAF8847B315}"/>
              </a:ext>
            </a:extLst>
          </p:cNvPr>
          <p:cNvPicPr>
            <a:picLocks noChangeAspect="1"/>
          </p:cNvPicPr>
          <p:nvPr/>
        </p:nvPicPr>
        <p:blipFill>
          <a:blip r:embed="rId3"/>
          <a:srcRect l="9900" t="87871" r="22573" b="1245"/>
          <a:stretch/>
        </p:blipFill>
        <p:spPr>
          <a:xfrm>
            <a:off x="700625" y="1854200"/>
            <a:ext cx="7742750" cy="1663700"/>
          </a:xfrm>
          <a:prstGeom prst="rect">
            <a:avLst/>
          </a:prstGeom>
        </p:spPr>
      </p:pic>
    </p:spTree>
    <p:extLst>
      <p:ext uri="{BB962C8B-B14F-4D97-AF65-F5344CB8AC3E}">
        <p14:creationId xmlns:p14="http://schemas.microsoft.com/office/powerpoint/2010/main" val="4157533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039D0-7294-5055-87CA-07372FB1F6C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7A8FBEF-D399-D84D-D880-7E7E8209C2DF}"/>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C95177E8-CCAE-BB5C-105B-6FE771BC58E3}"/>
              </a:ext>
            </a:extLst>
          </p:cNvPr>
          <p:cNvSpPr>
            <a:spLocks noGrp="1"/>
          </p:cNvSpPr>
          <p:nvPr>
            <p:ph idx="1"/>
          </p:nvPr>
        </p:nvSpPr>
        <p:spPr/>
        <p:txBody>
          <a:bodyPr/>
          <a:lstStyle/>
          <a:p>
            <a:pPr marL="0" indent="0">
              <a:buNone/>
            </a:pPr>
            <a:r>
              <a:rPr kumimoji="1" lang="en-US" altLang="ja-JP" dirty="0"/>
              <a:t>15.5.3 Preservation </a:t>
            </a:r>
            <a:r>
              <a:rPr kumimoji="1" lang="ja-JP" altLang="en-US" dirty="0"/>
              <a:t>の証明</a:t>
            </a:r>
          </a:p>
        </p:txBody>
      </p:sp>
      <p:pic>
        <p:nvPicPr>
          <p:cNvPr id="6" name="図 5">
            <a:extLst>
              <a:ext uri="{FF2B5EF4-FFF2-40B4-BE49-F238E27FC236}">
                <a16:creationId xmlns:a16="http://schemas.microsoft.com/office/drawing/2014/main" id="{F8CDD0DD-F2AC-1C73-F9BB-A69F313ECE88}"/>
              </a:ext>
            </a:extLst>
          </p:cNvPr>
          <p:cNvPicPr>
            <a:picLocks noChangeAspect="1"/>
          </p:cNvPicPr>
          <p:nvPr/>
        </p:nvPicPr>
        <p:blipFill>
          <a:blip r:embed="rId3"/>
          <a:srcRect l="6553" t="7221" r="4825" b="47038"/>
          <a:stretch/>
        </p:blipFill>
        <p:spPr>
          <a:xfrm>
            <a:off x="933450" y="1485899"/>
            <a:ext cx="7277100" cy="5006807"/>
          </a:xfrm>
          <a:prstGeom prst="rect">
            <a:avLst/>
          </a:prstGeom>
        </p:spPr>
      </p:pic>
    </p:spTree>
    <p:extLst>
      <p:ext uri="{BB962C8B-B14F-4D97-AF65-F5344CB8AC3E}">
        <p14:creationId xmlns:p14="http://schemas.microsoft.com/office/powerpoint/2010/main" val="754954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C25F5-7708-DD26-7BFD-BA3D4EE50BE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B1DEA82-1C14-F751-85D9-EA0406EA161F}"/>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16E70A96-722E-0B1A-5920-25C5AB9298AF}"/>
              </a:ext>
            </a:extLst>
          </p:cNvPr>
          <p:cNvSpPr>
            <a:spLocks noGrp="1"/>
          </p:cNvSpPr>
          <p:nvPr>
            <p:ph idx="1"/>
          </p:nvPr>
        </p:nvSpPr>
        <p:spPr/>
        <p:txBody>
          <a:bodyPr/>
          <a:lstStyle/>
          <a:p>
            <a:pPr marL="0" indent="0">
              <a:buNone/>
            </a:pPr>
            <a:r>
              <a:rPr kumimoji="1" lang="en-US" altLang="ja-JP" dirty="0"/>
              <a:t>15.5.3 Preservation </a:t>
            </a:r>
            <a:r>
              <a:rPr kumimoji="1" lang="ja-JP" altLang="en-US" dirty="0"/>
              <a:t>の証明</a:t>
            </a:r>
          </a:p>
        </p:txBody>
      </p:sp>
      <p:pic>
        <p:nvPicPr>
          <p:cNvPr id="6" name="図 5">
            <a:extLst>
              <a:ext uri="{FF2B5EF4-FFF2-40B4-BE49-F238E27FC236}">
                <a16:creationId xmlns:a16="http://schemas.microsoft.com/office/drawing/2014/main" id="{970B2D7E-AF85-1BF7-BAFD-56390F33E74C}"/>
              </a:ext>
            </a:extLst>
          </p:cNvPr>
          <p:cNvPicPr>
            <a:picLocks noChangeAspect="1"/>
          </p:cNvPicPr>
          <p:nvPr/>
        </p:nvPicPr>
        <p:blipFill>
          <a:blip r:embed="rId3"/>
          <a:srcRect l="10" t="53524" r="3157" b="3337"/>
          <a:stretch/>
        </p:blipFill>
        <p:spPr>
          <a:xfrm>
            <a:off x="596322" y="1582057"/>
            <a:ext cx="7951355" cy="4721963"/>
          </a:xfrm>
          <a:prstGeom prst="rect">
            <a:avLst/>
          </a:prstGeom>
        </p:spPr>
      </p:pic>
    </p:spTree>
    <p:extLst>
      <p:ext uri="{BB962C8B-B14F-4D97-AF65-F5344CB8AC3E}">
        <p14:creationId xmlns:p14="http://schemas.microsoft.com/office/powerpoint/2010/main" val="2026883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A3EC5-971B-203C-755D-E67D8E3411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1DBC4D-5380-0EA5-2C96-8C131BB85A3C}"/>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A42989EB-7E65-F62F-0C13-95E17F588CC2}"/>
              </a:ext>
            </a:extLst>
          </p:cNvPr>
          <p:cNvSpPr>
            <a:spLocks noGrp="1"/>
          </p:cNvSpPr>
          <p:nvPr>
            <p:ph idx="1"/>
          </p:nvPr>
        </p:nvSpPr>
        <p:spPr/>
        <p:txBody>
          <a:bodyPr/>
          <a:lstStyle/>
          <a:p>
            <a:pPr marL="0" indent="0">
              <a:buNone/>
            </a:pPr>
            <a:r>
              <a:rPr kumimoji="1" lang="en-US" altLang="ja-JP" dirty="0"/>
              <a:t>15.5.3 Preservation </a:t>
            </a:r>
            <a:r>
              <a:rPr kumimoji="1" lang="ja-JP" altLang="en-US" dirty="0"/>
              <a:t>の証明</a:t>
            </a:r>
          </a:p>
        </p:txBody>
      </p:sp>
      <p:pic>
        <p:nvPicPr>
          <p:cNvPr id="5" name="図 4">
            <a:extLst>
              <a:ext uri="{FF2B5EF4-FFF2-40B4-BE49-F238E27FC236}">
                <a16:creationId xmlns:a16="http://schemas.microsoft.com/office/drawing/2014/main" id="{04AA29A7-40CC-6A36-AD43-96E0AD18B61F}"/>
              </a:ext>
            </a:extLst>
          </p:cNvPr>
          <p:cNvPicPr>
            <a:picLocks noChangeAspect="1"/>
          </p:cNvPicPr>
          <p:nvPr/>
        </p:nvPicPr>
        <p:blipFill>
          <a:blip r:embed="rId3"/>
          <a:srcRect l="4860" t="4025" r="5142" b="39259"/>
          <a:stretch/>
        </p:blipFill>
        <p:spPr>
          <a:xfrm>
            <a:off x="1429656" y="1441922"/>
            <a:ext cx="6284687" cy="5279552"/>
          </a:xfrm>
          <a:prstGeom prst="rect">
            <a:avLst/>
          </a:prstGeom>
        </p:spPr>
      </p:pic>
    </p:spTree>
    <p:extLst>
      <p:ext uri="{BB962C8B-B14F-4D97-AF65-F5344CB8AC3E}">
        <p14:creationId xmlns:p14="http://schemas.microsoft.com/office/powerpoint/2010/main" val="761678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B5A48-1E88-09A3-DC34-9A96C1B8B74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3CD362-64AC-7434-AA95-118A9A41D41D}"/>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D897F5BC-D625-FEBD-3AB8-622D91C2E928}"/>
              </a:ext>
            </a:extLst>
          </p:cNvPr>
          <p:cNvSpPr>
            <a:spLocks noGrp="1"/>
          </p:cNvSpPr>
          <p:nvPr>
            <p:ph idx="1"/>
          </p:nvPr>
        </p:nvSpPr>
        <p:spPr/>
        <p:txBody>
          <a:bodyPr/>
          <a:lstStyle/>
          <a:p>
            <a:pPr marL="0" indent="0">
              <a:buNone/>
            </a:pPr>
            <a:r>
              <a:rPr kumimoji="1" lang="en-US" altLang="ja-JP" dirty="0"/>
              <a:t>15.5.3 Preservation </a:t>
            </a:r>
            <a:r>
              <a:rPr kumimoji="1" lang="ja-JP" altLang="en-US" dirty="0"/>
              <a:t>の証明</a:t>
            </a:r>
          </a:p>
        </p:txBody>
      </p:sp>
      <p:pic>
        <p:nvPicPr>
          <p:cNvPr id="5" name="図 4">
            <a:extLst>
              <a:ext uri="{FF2B5EF4-FFF2-40B4-BE49-F238E27FC236}">
                <a16:creationId xmlns:a16="http://schemas.microsoft.com/office/drawing/2014/main" id="{B485FB24-C429-A022-A319-FAED8EEF9E76}"/>
              </a:ext>
            </a:extLst>
          </p:cNvPr>
          <p:cNvPicPr>
            <a:picLocks noChangeAspect="1"/>
          </p:cNvPicPr>
          <p:nvPr/>
        </p:nvPicPr>
        <p:blipFill>
          <a:blip r:embed="rId3"/>
          <a:srcRect l="10367" t="61194" r="6079" b="4659"/>
          <a:stretch/>
        </p:blipFill>
        <p:spPr>
          <a:xfrm>
            <a:off x="482351" y="1872343"/>
            <a:ext cx="8179297" cy="4455886"/>
          </a:xfrm>
          <a:prstGeom prst="rect">
            <a:avLst/>
          </a:prstGeom>
        </p:spPr>
      </p:pic>
    </p:spTree>
    <p:extLst>
      <p:ext uri="{BB962C8B-B14F-4D97-AF65-F5344CB8AC3E}">
        <p14:creationId xmlns:p14="http://schemas.microsoft.com/office/powerpoint/2010/main" val="3453591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DA04D-C94E-7068-DD3D-9ADC1C24E00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398A5F-6543-3A5C-84B6-376E471F05C7}"/>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8D673231-7C67-5C77-40FE-37195EDF7FED}"/>
              </a:ext>
            </a:extLst>
          </p:cNvPr>
          <p:cNvSpPr>
            <a:spLocks noGrp="1"/>
          </p:cNvSpPr>
          <p:nvPr>
            <p:ph idx="1"/>
          </p:nvPr>
        </p:nvSpPr>
        <p:spPr/>
        <p:txBody>
          <a:bodyPr/>
          <a:lstStyle/>
          <a:p>
            <a:pPr marL="0" indent="0">
              <a:buNone/>
            </a:pPr>
            <a:r>
              <a:rPr kumimoji="1" lang="en-US" altLang="ja-JP" dirty="0"/>
              <a:t>15.5.3 Preservation </a:t>
            </a:r>
            <a:r>
              <a:rPr kumimoji="1" lang="ja-JP" altLang="en-US" dirty="0"/>
              <a:t>の証明</a:t>
            </a:r>
          </a:p>
        </p:txBody>
      </p:sp>
      <p:pic>
        <p:nvPicPr>
          <p:cNvPr id="6" name="図 5">
            <a:extLst>
              <a:ext uri="{FF2B5EF4-FFF2-40B4-BE49-F238E27FC236}">
                <a16:creationId xmlns:a16="http://schemas.microsoft.com/office/drawing/2014/main" id="{A971EF1E-B803-4D4E-21EB-3E89B9197D8D}"/>
              </a:ext>
            </a:extLst>
          </p:cNvPr>
          <p:cNvPicPr>
            <a:picLocks noChangeAspect="1"/>
          </p:cNvPicPr>
          <p:nvPr/>
        </p:nvPicPr>
        <p:blipFill>
          <a:blip r:embed="rId3"/>
          <a:srcRect l="4014" t="4224" r="7117" b="43394"/>
          <a:stretch/>
        </p:blipFill>
        <p:spPr>
          <a:xfrm>
            <a:off x="1158289" y="1411088"/>
            <a:ext cx="6827422" cy="5364483"/>
          </a:xfrm>
          <a:prstGeom prst="rect">
            <a:avLst/>
          </a:prstGeom>
        </p:spPr>
      </p:pic>
    </p:spTree>
    <p:extLst>
      <p:ext uri="{BB962C8B-B14F-4D97-AF65-F5344CB8AC3E}">
        <p14:creationId xmlns:p14="http://schemas.microsoft.com/office/powerpoint/2010/main" val="602022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9C2E4-9165-93BA-1E2D-18F3A90E18C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ACA4F2A-CD8F-E9F4-F4F0-61E6221363A2}"/>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5224968A-9710-C829-D764-BC8510128734}"/>
              </a:ext>
            </a:extLst>
          </p:cNvPr>
          <p:cNvSpPr>
            <a:spLocks noGrp="1"/>
          </p:cNvSpPr>
          <p:nvPr>
            <p:ph idx="1"/>
          </p:nvPr>
        </p:nvSpPr>
        <p:spPr/>
        <p:txBody>
          <a:bodyPr/>
          <a:lstStyle/>
          <a:p>
            <a:pPr marL="0" indent="0">
              <a:buNone/>
            </a:pPr>
            <a:r>
              <a:rPr kumimoji="1" lang="en-US" altLang="ja-JP" dirty="0"/>
              <a:t>15.5.3 Preservation </a:t>
            </a:r>
            <a:r>
              <a:rPr kumimoji="1" lang="ja-JP" altLang="en-US" dirty="0"/>
              <a:t>の証明</a:t>
            </a:r>
          </a:p>
        </p:txBody>
      </p:sp>
      <p:pic>
        <p:nvPicPr>
          <p:cNvPr id="6" name="図 5">
            <a:extLst>
              <a:ext uri="{FF2B5EF4-FFF2-40B4-BE49-F238E27FC236}">
                <a16:creationId xmlns:a16="http://schemas.microsoft.com/office/drawing/2014/main" id="{B2454412-EB89-FF03-2AD4-9137929459C0}"/>
              </a:ext>
            </a:extLst>
          </p:cNvPr>
          <p:cNvPicPr>
            <a:picLocks noChangeAspect="1"/>
          </p:cNvPicPr>
          <p:nvPr/>
        </p:nvPicPr>
        <p:blipFill>
          <a:blip r:embed="rId3"/>
          <a:srcRect l="4268" t="61213" r="6862" b="2463"/>
          <a:stretch/>
        </p:blipFill>
        <p:spPr>
          <a:xfrm>
            <a:off x="189870" y="1596569"/>
            <a:ext cx="8764259" cy="4775202"/>
          </a:xfrm>
          <a:prstGeom prst="rect">
            <a:avLst/>
          </a:prstGeom>
        </p:spPr>
      </p:pic>
    </p:spTree>
    <p:extLst>
      <p:ext uri="{BB962C8B-B14F-4D97-AF65-F5344CB8AC3E}">
        <p14:creationId xmlns:p14="http://schemas.microsoft.com/office/powerpoint/2010/main" val="2597700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549C4-A0F7-050A-ED2B-4482EF39A6A0}"/>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93086732-73DE-F970-71A7-1C89B7E1E3B8}"/>
              </a:ext>
            </a:extLst>
          </p:cNvPr>
          <p:cNvSpPr>
            <a:spLocks noGrp="1"/>
          </p:cNvSpPr>
          <p:nvPr>
            <p:ph idx="1"/>
          </p:nvPr>
        </p:nvSpPr>
        <p:spPr/>
        <p:txBody>
          <a:bodyPr/>
          <a:lstStyle/>
          <a:p>
            <a:pPr marL="0" indent="0">
              <a:buNone/>
            </a:pPr>
            <a:r>
              <a:rPr kumimoji="1" lang="en-US" altLang="ja-JP" dirty="0"/>
              <a:t>13.5.7</a:t>
            </a:r>
            <a:r>
              <a:rPr kumimoji="1" lang="ja-JP" altLang="en-US" dirty="0"/>
              <a:t>　</a:t>
            </a:r>
            <a:r>
              <a:rPr lang="ja-JP" altLang="en-US" dirty="0"/>
              <a:t>定理</a:t>
            </a:r>
            <a:r>
              <a:rPr lang="en-US" altLang="ja-JP" dirty="0"/>
              <a:t>[Progress]</a:t>
            </a:r>
            <a:endParaRPr kumimoji="1" lang="en-US" altLang="ja-JP" dirty="0"/>
          </a:p>
          <a:p>
            <a:pPr marL="0" indent="0">
              <a:buNone/>
            </a:pPr>
            <a:r>
              <a:rPr kumimoji="1" lang="en-US" altLang="ja-JP" dirty="0">
                <a:latin typeface="Consolas" panose="020B0609020204030204" pitchFamily="49" charset="0"/>
              </a:rPr>
              <a:t>t</a:t>
            </a:r>
            <a:r>
              <a:rPr kumimoji="1" lang="ja-JP" altLang="en-US" dirty="0"/>
              <a:t>が閉じた</a:t>
            </a:r>
            <a:r>
              <a:rPr kumimoji="1" lang="en-US" altLang="ja-JP" dirty="0"/>
              <a:t>well-typed</a:t>
            </a:r>
            <a:r>
              <a:rPr kumimoji="1" lang="ja-JP" altLang="en-US" dirty="0"/>
              <a:t>な項であるとする．すなわち，ある</a:t>
            </a:r>
            <a:r>
              <a:rPr lang="en-US" altLang="ja-JP" dirty="0">
                <a:solidFill>
                  <a:srgbClr val="202122"/>
                </a:solidFill>
                <a:latin typeface="Consolas" panose="020B0609020204030204" pitchFamily="49" charset="0"/>
              </a:rPr>
              <a:t>T </a:t>
            </a:r>
            <a:r>
              <a:rPr kumimoji="1" lang="ja-JP" altLang="en-US" dirty="0"/>
              <a:t>，</a:t>
            </a:r>
            <a:r>
              <a:rPr kumimoji="1" lang="en-US" altLang="ja-JP" dirty="0"/>
              <a:t>Σ</a:t>
            </a:r>
            <a:r>
              <a:rPr kumimoji="1" lang="ja-JP" altLang="en-US" dirty="0"/>
              <a:t>について</a:t>
            </a:r>
            <a:endParaRPr kumimoji="1" lang="en-US" altLang="ja-JP" dirty="0"/>
          </a:p>
          <a:p>
            <a:pPr marL="0" indent="0">
              <a:buNone/>
            </a:pPr>
            <a:r>
              <a:rPr lang="en-US" altLang="ja-JP" dirty="0"/>
              <a:t>	</a:t>
            </a:r>
            <a:r>
              <a:rPr lang="en-US" altLang="ja-JP" dirty="0">
                <a:latin typeface="Consolas" panose="020B0609020204030204" pitchFamily="49" charset="0"/>
              </a:rPr>
              <a:t>∅</a:t>
            </a:r>
            <a:r>
              <a:rPr lang="en-US" altLang="ja-JP" dirty="0"/>
              <a:t> | Σ </a:t>
            </a:r>
            <a:r>
              <a:rPr lang="ja-JP" altLang="en-US" b="0" i="0" dirty="0">
                <a:solidFill>
                  <a:srgbClr val="202122"/>
                </a:solidFill>
                <a:effectLst/>
                <a:latin typeface="Consolas" panose="020B0609020204030204" pitchFamily="49" charset="0"/>
              </a:rPr>
              <a:t>⊢ </a:t>
            </a:r>
            <a:r>
              <a:rPr lang="en-US" altLang="ja-JP" dirty="0">
                <a:solidFill>
                  <a:srgbClr val="202122"/>
                </a:solidFill>
                <a:latin typeface="Consolas" panose="020B0609020204030204" pitchFamily="49" charset="0"/>
              </a:rPr>
              <a:t>t : T </a:t>
            </a:r>
          </a:p>
          <a:p>
            <a:pPr marL="0" indent="0">
              <a:buNone/>
            </a:pPr>
            <a:r>
              <a:rPr lang="ja-JP" altLang="en-US" b="0" i="0" dirty="0">
                <a:solidFill>
                  <a:srgbClr val="202122"/>
                </a:solidFill>
                <a:effectLst/>
                <a:latin typeface="Consolas" panose="020B0609020204030204" pitchFamily="49" charset="0"/>
              </a:rPr>
              <a:t>である．</a:t>
            </a:r>
            <a:r>
              <a:rPr lang="ja-JP" altLang="en-US" dirty="0">
                <a:solidFill>
                  <a:srgbClr val="202122"/>
                </a:solidFill>
                <a:latin typeface="Consolas" panose="020B0609020204030204" pitchFamily="49" charset="0"/>
              </a:rPr>
              <a:t>このとき，</a:t>
            </a:r>
            <a:r>
              <a:rPr lang="en-US" altLang="ja-JP" dirty="0">
                <a:solidFill>
                  <a:srgbClr val="202122"/>
                </a:solidFill>
                <a:latin typeface="Consolas" panose="020B0609020204030204" pitchFamily="49" charset="0"/>
              </a:rPr>
              <a:t>t</a:t>
            </a:r>
            <a:r>
              <a:rPr lang="ja-JP" altLang="en-US" dirty="0">
                <a:solidFill>
                  <a:srgbClr val="202122"/>
                </a:solidFill>
                <a:latin typeface="Consolas" panose="020B0609020204030204" pitchFamily="49" charset="0"/>
              </a:rPr>
              <a:t>は</a:t>
            </a:r>
            <a:r>
              <a:rPr lang="en-US" altLang="ja-JP" dirty="0">
                <a:solidFill>
                  <a:srgbClr val="202122"/>
                </a:solidFill>
                <a:latin typeface="Consolas" panose="020B0609020204030204" pitchFamily="49" charset="0"/>
              </a:rPr>
              <a:t>value</a:t>
            </a:r>
            <a:r>
              <a:rPr lang="ja-JP" altLang="en-US" dirty="0">
                <a:solidFill>
                  <a:srgbClr val="202122"/>
                </a:solidFill>
                <a:latin typeface="Consolas" panose="020B0609020204030204" pitchFamily="49" charset="0"/>
              </a:rPr>
              <a:t>であるか，または</a:t>
            </a:r>
            <a:r>
              <a:rPr lang="en-US" altLang="ja-JP" dirty="0">
                <a:latin typeface="Consolas" panose="020B0609020204030204" pitchFamily="49" charset="0"/>
              </a:rPr>
              <a:t>∅</a:t>
            </a:r>
            <a:r>
              <a:rPr lang="en-US" altLang="ja-JP" dirty="0"/>
              <a:t> | Σ </a:t>
            </a:r>
            <a:r>
              <a:rPr lang="ja-JP" altLang="en-US" b="0" i="0" dirty="0">
                <a:solidFill>
                  <a:srgbClr val="202122"/>
                </a:solidFill>
                <a:effectLst/>
                <a:latin typeface="Consolas" panose="020B0609020204030204" pitchFamily="49" charset="0"/>
              </a:rPr>
              <a:t>⊢ </a:t>
            </a:r>
            <a:r>
              <a:rPr lang="en-US" altLang="ja-JP" b="0" i="0" dirty="0">
                <a:solidFill>
                  <a:srgbClr val="202122"/>
                </a:solidFill>
                <a:effectLst/>
                <a:latin typeface="Consolas" panose="020B0609020204030204" pitchFamily="49" charset="0"/>
              </a:rPr>
              <a:t>μ</a:t>
            </a:r>
            <a:r>
              <a:rPr lang="ja-JP" altLang="en-US" b="0" i="0" dirty="0">
                <a:solidFill>
                  <a:srgbClr val="202122"/>
                </a:solidFill>
                <a:effectLst/>
                <a:latin typeface="Consolas" panose="020B0609020204030204" pitchFamily="49" charset="0"/>
              </a:rPr>
              <a:t>であるような </a:t>
            </a:r>
            <a:r>
              <a:rPr lang="en-US" altLang="ja-JP" b="0" i="0" dirty="0">
                <a:solidFill>
                  <a:srgbClr val="202122"/>
                </a:solidFill>
                <a:effectLst/>
                <a:latin typeface="+mj-lt"/>
              </a:rPr>
              <a:t>store </a:t>
            </a:r>
            <a:r>
              <a:rPr lang="en-US" altLang="ja-JP" b="0" i="0" dirty="0">
                <a:solidFill>
                  <a:srgbClr val="202122"/>
                </a:solidFill>
                <a:effectLst/>
                <a:latin typeface="Consolas" panose="020B0609020204030204" pitchFamily="49" charset="0"/>
              </a:rPr>
              <a:t>μ </a:t>
            </a:r>
            <a:r>
              <a:rPr lang="ja-JP" altLang="en-US" b="0" i="0" dirty="0">
                <a:solidFill>
                  <a:srgbClr val="202122"/>
                </a:solidFill>
                <a:effectLst/>
                <a:latin typeface="Consolas" panose="020B0609020204030204" pitchFamily="49" charset="0"/>
              </a:rPr>
              <a:t>に対して，</a:t>
            </a:r>
            <a:endParaRPr lang="en-US" altLang="ja-JP" b="0" i="0" dirty="0">
              <a:solidFill>
                <a:srgbClr val="202122"/>
              </a:solidFill>
              <a:effectLst/>
              <a:latin typeface="Consolas" panose="020B0609020204030204" pitchFamily="49" charset="0"/>
            </a:endParaRPr>
          </a:p>
          <a:p>
            <a:pPr marL="0" indent="0">
              <a:buNone/>
            </a:pPr>
            <a:r>
              <a:rPr lang="ja-JP" altLang="en-US" dirty="0">
                <a:solidFill>
                  <a:srgbClr val="202122"/>
                </a:solidFill>
                <a:latin typeface="Consolas" panose="020B0609020204030204" pitchFamily="49" charset="0"/>
              </a:rPr>
              <a:t>項</a:t>
            </a:r>
            <a:r>
              <a:rPr lang="en-US" altLang="ja-JP" dirty="0">
                <a:solidFill>
                  <a:srgbClr val="202122"/>
                </a:solidFill>
                <a:latin typeface="Consolas" panose="020B0609020204030204" pitchFamily="49" charset="0"/>
              </a:rPr>
              <a:t>t’ </a:t>
            </a:r>
            <a:r>
              <a:rPr lang="ja-JP" altLang="en-US" dirty="0">
                <a:solidFill>
                  <a:srgbClr val="202122"/>
                </a:solidFill>
                <a:latin typeface="Consolas" panose="020B0609020204030204" pitchFamily="49" charset="0"/>
              </a:rPr>
              <a:t>および</a:t>
            </a:r>
            <a:r>
              <a:rPr lang="ja-JP" altLang="en-US" dirty="0">
                <a:solidFill>
                  <a:srgbClr val="202122"/>
                </a:solidFill>
                <a:latin typeface="+mj-lt"/>
              </a:rPr>
              <a:t> </a:t>
            </a:r>
            <a:r>
              <a:rPr lang="en-US" altLang="ja-JP" dirty="0">
                <a:solidFill>
                  <a:srgbClr val="202122"/>
                </a:solidFill>
                <a:latin typeface="+mj-lt"/>
              </a:rPr>
              <a:t>store </a:t>
            </a:r>
            <a:r>
              <a:rPr lang="en-US" altLang="ja-JP" dirty="0">
                <a:solidFill>
                  <a:srgbClr val="202122"/>
                </a:solidFill>
                <a:latin typeface="Consolas" panose="020B0609020204030204" pitchFamily="49" charset="0"/>
              </a:rPr>
              <a:t>μ’</a:t>
            </a:r>
            <a:r>
              <a:rPr lang="ja-JP" altLang="en-US" dirty="0">
                <a:solidFill>
                  <a:srgbClr val="202122"/>
                </a:solidFill>
                <a:latin typeface="Consolas" panose="020B0609020204030204" pitchFamily="49" charset="0"/>
              </a:rPr>
              <a:t>が存在して，</a:t>
            </a:r>
            <a:endParaRPr lang="en-US" altLang="ja-JP" dirty="0">
              <a:solidFill>
                <a:srgbClr val="202122"/>
              </a:solidFill>
              <a:latin typeface="Consolas" panose="020B0609020204030204" pitchFamily="49" charset="0"/>
            </a:endParaRPr>
          </a:p>
          <a:p>
            <a:pPr marL="0" indent="0">
              <a:buNone/>
            </a:pPr>
            <a:r>
              <a:rPr lang="en-US" altLang="ja-JP" b="0" i="0" dirty="0">
                <a:solidFill>
                  <a:srgbClr val="202122"/>
                </a:solidFill>
                <a:effectLst/>
                <a:latin typeface="Consolas" panose="020B0609020204030204" pitchFamily="49" charset="0"/>
              </a:rPr>
              <a:t>	t | μ -&gt; t’ | μ’</a:t>
            </a:r>
          </a:p>
          <a:p>
            <a:pPr marL="0" indent="0">
              <a:buNone/>
            </a:pPr>
            <a:r>
              <a:rPr lang="ja-JP" altLang="en-US" dirty="0">
                <a:solidFill>
                  <a:srgbClr val="202122"/>
                </a:solidFill>
                <a:latin typeface="Consolas" panose="020B0609020204030204" pitchFamily="49" charset="0"/>
              </a:rPr>
              <a:t>である．</a:t>
            </a:r>
            <a:endParaRPr lang="en-US" altLang="ja-JP" dirty="0">
              <a:solidFill>
                <a:srgbClr val="202122"/>
              </a:solidFill>
              <a:latin typeface="Consolas" panose="020B0609020204030204" pitchFamily="49" charset="0"/>
            </a:endParaRPr>
          </a:p>
          <a:p>
            <a:pPr marL="0" indent="0">
              <a:buNone/>
            </a:pPr>
            <a:endParaRPr lang="en-US" altLang="ja-JP" b="0" i="0" dirty="0">
              <a:solidFill>
                <a:srgbClr val="202122"/>
              </a:solidFill>
              <a:effectLst/>
              <a:latin typeface="Consolas" panose="020B0609020204030204" pitchFamily="49" charset="0"/>
            </a:endParaRPr>
          </a:p>
          <a:p>
            <a:pPr marL="0" indent="0">
              <a:buNone/>
            </a:pP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3760515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73713-D1F7-E935-5F18-7595C86FFA9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E3FAD90-CD91-AB48-0704-EDD6134A769F}"/>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5BB877C6-116E-4E38-40CF-170C12D6C0F9}"/>
              </a:ext>
            </a:extLst>
          </p:cNvPr>
          <p:cNvSpPr>
            <a:spLocks noGrp="1"/>
          </p:cNvSpPr>
          <p:nvPr>
            <p:ph idx="1"/>
          </p:nvPr>
        </p:nvSpPr>
        <p:spPr/>
        <p:txBody>
          <a:bodyPr/>
          <a:lstStyle/>
          <a:p>
            <a:pPr marL="0" indent="0">
              <a:buNone/>
            </a:pPr>
            <a:r>
              <a:rPr kumimoji="1" lang="en-US" altLang="ja-JP" dirty="0"/>
              <a:t>13.5.7</a:t>
            </a:r>
            <a:r>
              <a:rPr kumimoji="1" lang="ja-JP" altLang="en-US" dirty="0"/>
              <a:t>　</a:t>
            </a:r>
            <a:r>
              <a:rPr lang="ja-JP" altLang="en-US" dirty="0"/>
              <a:t>定理</a:t>
            </a:r>
            <a:r>
              <a:rPr lang="en-US" altLang="ja-JP" dirty="0"/>
              <a:t>[Progress]</a:t>
            </a:r>
          </a:p>
          <a:p>
            <a:pPr marL="0" indent="0">
              <a:buNone/>
            </a:pPr>
            <a:endParaRPr lang="en-US" altLang="ja-JP" b="0" i="0" dirty="0">
              <a:solidFill>
                <a:srgbClr val="202122"/>
              </a:solidFill>
              <a:effectLst/>
              <a:latin typeface="+mj-lt"/>
            </a:endParaRPr>
          </a:p>
          <a:p>
            <a:pPr marL="0" indent="0">
              <a:buNone/>
            </a:pP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C13A7ED8-7383-F0BB-1D5A-810DA7307101}"/>
              </a:ext>
            </a:extLst>
          </p:cNvPr>
          <p:cNvPicPr>
            <a:picLocks noChangeAspect="1"/>
          </p:cNvPicPr>
          <p:nvPr/>
        </p:nvPicPr>
        <p:blipFill>
          <a:blip r:embed="rId2"/>
          <a:srcRect t="11429" b="39894"/>
          <a:stretch/>
        </p:blipFill>
        <p:spPr>
          <a:xfrm>
            <a:off x="680520" y="1531720"/>
            <a:ext cx="7782959" cy="5050234"/>
          </a:xfrm>
          <a:prstGeom prst="rect">
            <a:avLst/>
          </a:prstGeom>
        </p:spPr>
      </p:pic>
    </p:spTree>
    <p:extLst>
      <p:ext uri="{BB962C8B-B14F-4D97-AF65-F5344CB8AC3E}">
        <p14:creationId xmlns:p14="http://schemas.microsoft.com/office/powerpoint/2010/main" val="2024115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7583A-7CDB-E6C3-4333-79AF0B3FEB5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0389231-7AC3-F467-6636-8F9EEB418BF7}"/>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D0A21E61-F53E-7CF5-58A7-FAC2410B9D76}"/>
              </a:ext>
            </a:extLst>
          </p:cNvPr>
          <p:cNvSpPr>
            <a:spLocks noGrp="1"/>
          </p:cNvSpPr>
          <p:nvPr>
            <p:ph idx="1"/>
          </p:nvPr>
        </p:nvSpPr>
        <p:spPr/>
        <p:txBody>
          <a:bodyPr/>
          <a:lstStyle/>
          <a:p>
            <a:pPr marL="0" indent="0">
              <a:buNone/>
            </a:pPr>
            <a:r>
              <a:rPr kumimoji="1" lang="en-US" altLang="ja-JP" dirty="0"/>
              <a:t>13.5.7</a:t>
            </a:r>
            <a:r>
              <a:rPr kumimoji="1" lang="ja-JP" altLang="en-US" dirty="0"/>
              <a:t>　</a:t>
            </a:r>
            <a:r>
              <a:rPr lang="ja-JP" altLang="en-US" dirty="0"/>
              <a:t>定理</a:t>
            </a:r>
            <a:r>
              <a:rPr lang="en-US" altLang="ja-JP" dirty="0"/>
              <a:t>[Progress]</a:t>
            </a:r>
          </a:p>
          <a:p>
            <a:pPr marL="0" indent="0">
              <a:buNone/>
            </a:pPr>
            <a:endParaRPr lang="en-US" altLang="ja-JP" b="0" i="0" dirty="0">
              <a:solidFill>
                <a:srgbClr val="202122"/>
              </a:solidFill>
              <a:effectLst/>
              <a:latin typeface="+mj-lt"/>
            </a:endParaRPr>
          </a:p>
          <a:p>
            <a:pPr marL="0" indent="0">
              <a:buNone/>
            </a:pPr>
            <a:endParaRPr kumimoji="1" lang="en-US" altLang="ja-JP" dirty="0"/>
          </a:p>
          <a:p>
            <a:pPr marL="0" indent="0">
              <a:buNone/>
            </a:pPr>
            <a:endParaRPr kumimoji="1" lang="ja-JP" altLang="en-US" dirty="0"/>
          </a:p>
        </p:txBody>
      </p:sp>
      <p:pic>
        <p:nvPicPr>
          <p:cNvPr id="6" name="図 5">
            <a:extLst>
              <a:ext uri="{FF2B5EF4-FFF2-40B4-BE49-F238E27FC236}">
                <a16:creationId xmlns:a16="http://schemas.microsoft.com/office/drawing/2014/main" id="{0296CBE4-DDB6-1806-C886-CDF72AC76B3F}"/>
              </a:ext>
            </a:extLst>
          </p:cNvPr>
          <p:cNvPicPr>
            <a:picLocks noChangeAspect="1"/>
          </p:cNvPicPr>
          <p:nvPr/>
        </p:nvPicPr>
        <p:blipFill>
          <a:blip r:embed="rId2"/>
          <a:srcRect t="12275" b="53016"/>
          <a:stretch/>
        </p:blipFill>
        <p:spPr>
          <a:xfrm>
            <a:off x="309975" y="1814285"/>
            <a:ext cx="8524050" cy="3943926"/>
          </a:xfrm>
          <a:prstGeom prst="rect">
            <a:avLst/>
          </a:prstGeom>
        </p:spPr>
      </p:pic>
    </p:spTree>
    <p:extLst>
      <p:ext uri="{BB962C8B-B14F-4D97-AF65-F5344CB8AC3E}">
        <p14:creationId xmlns:p14="http://schemas.microsoft.com/office/powerpoint/2010/main" val="69133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697630-1392-F7B2-1D75-2179B046115E}"/>
              </a:ext>
            </a:extLst>
          </p:cNvPr>
          <p:cNvSpPr>
            <a:spLocks noGrp="1"/>
          </p:cNvSpPr>
          <p:nvPr>
            <p:ph type="title"/>
          </p:nvPr>
        </p:nvSpPr>
        <p:spPr/>
        <p:txBody>
          <a:bodyPr>
            <a:normAutofit fontScale="90000"/>
          </a:bodyPr>
          <a:lstStyle/>
          <a:p>
            <a:r>
              <a:rPr kumimoji="1" lang="en-US" altLang="ja-JP" dirty="0"/>
              <a:t>13.1 Introduction</a:t>
            </a:r>
            <a:r>
              <a:rPr lang="ja-JP" altLang="en-US" dirty="0"/>
              <a:t> </a:t>
            </a:r>
            <a:r>
              <a:rPr lang="en-US" altLang="ja-JP" dirty="0"/>
              <a:t>– Side Effects and Sequencing</a:t>
            </a:r>
            <a:endParaRPr kumimoji="1" lang="ja-JP" altLang="en-US" dirty="0"/>
          </a:p>
        </p:txBody>
      </p:sp>
      <p:sp>
        <p:nvSpPr>
          <p:cNvPr id="3" name="コンテンツ プレースホルダー 2">
            <a:extLst>
              <a:ext uri="{FF2B5EF4-FFF2-40B4-BE49-F238E27FC236}">
                <a16:creationId xmlns:a16="http://schemas.microsoft.com/office/drawing/2014/main" id="{C602CC8A-0500-6136-9726-375BF96D246C}"/>
              </a:ext>
            </a:extLst>
          </p:cNvPr>
          <p:cNvSpPr>
            <a:spLocks noGrp="1"/>
          </p:cNvSpPr>
          <p:nvPr>
            <p:ph idx="1"/>
          </p:nvPr>
        </p:nvSpPr>
        <p:spPr>
          <a:xfrm>
            <a:off x="259195" y="1099789"/>
            <a:ext cx="8625610" cy="5758211"/>
          </a:xfrm>
        </p:spPr>
        <p:txBody>
          <a:bodyPr>
            <a:normAutofit/>
          </a:bodyPr>
          <a:lstStyle/>
          <a:p>
            <a:pPr marL="0" indent="0">
              <a:buNone/>
            </a:pPr>
            <a:r>
              <a:rPr kumimoji="1" lang="en-US" altLang="ja-JP" dirty="0">
                <a:latin typeface="Consolas" panose="020B0609020204030204" pitchFamily="49" charset="0"/>
              </a:rPr>
              <a:t># (</a:t>
            </a:r>
            <a:r>
              <a:rPr lang="en-US" altLang="ja-JP" dirty="0">
                <a:latin typeface="Consolas" panose="020B0609020204030204" pitchFamily="49" charset="0"/>
              </a:rPr>
              <a:t>r := </a:t>
            </a:r>
            <a:r>
              <a:rPr lang="en-US" altLang="ja-JP" dirty="0" err="1">
                <a:latin typeface="Consolas" panose="020B0609020204030204" pitchFamily="49" charset="0"/>
              </a:rPr>
              <a:t>succ</a:t>
            </a:r>
            <a:r>
              <a:rPr lang="en-US" altLang="ja-JP" dirty="0">
                <a:latin typeface="Consolas" panose="020B0609020204030204" pitchFamily="49" charset="0"/>
              </a:rPr>
              <a:t>(!r); !r); </a:t>
            </a:r>
          </a:p>
          <a:p>
            <a:pPr marL="0" indent="0">
              <a:buNone/>
            </a:pPr>
            <a:r>
              <a:rPr kumimoji="1" lang="en-US" altLang="ja-JP" dirty="0">
                <a:latin typeface="Consolas" panose="020B0609020204030204" pitchFamily="49" charset="0"/>
              </a:rPr>
              <a:t>8 : Nat</a:t>
            </a:r>
            <a:endParaRPr lang="en-US" altLang="ja-JP" dirty="0">
              <a:latin typeface="Consolas" panose="020B0609020204030204" pitchFamily="49" charset="0"/>
            </a:endParaRPr>
          </a:p>
          <a:p>
            <a:pPr marL="0" indent="0">
              <a:buNone/>
            </a:pPr>
            <a:r>
              <a:rPr lang="ja-JP" altLang="en-US" dirty="0"/>
              <a:t>これは</a:t>
            </a:r>
            <a:r>
              <a:rPr lang="en-US" altLang="ja-JP" dirty="0"/>
              <a:t>11.3 sequencing </a:t>
            </a:r>
            <a:r>
              <a:rPr lang="ja-JP" altLang="en-US" dirty="0"/>
              <a:t>の定義による．</a:t>
            </a:r>
            <a:endParaRPr lang="en-US" altLang="ja-JP" dirty="0"/>
          </a:p>
          <a:p>
            <a:pPr marL="0" indent="0">
              <a:buNone/>
            </a:pPr>
            <a:r>
              <a:rPr lang="en-US" altLang="ja-JP" dirty="0"/>
              <a:t>11.3 sequencing </a:t>
            </a:r>
          </a:p>
          <a:p>
            <a:pPr marL="0" indent="0">
              <a:buNone/>
            </a:pPr>
            <a:endParaRPr lang="en-US" altLang="ja-JP" dirty="0"/>
          </a:p>
          <a:p>
            <a:pPr marL="0" indent="0">
              <a:buNone/>
            </a:pPr>
            <a:endParaRPr lang="en-US" altLang="ja-JP" dirty="0"/>
          </a:p>
          <a:p>
            <a:pPr marL="0" indent="0">
              <a:buNone/>
            </a:pPr>
            <a:endParaRPr lang="ja-JP" altLang="en-US" dirty="0"/>
          </a:p>
          <a:p>
            <a:pPr marL="0" indent="0">
              <a:buNone/>
            </a:pPr>
            <a:endParaRPr lang="en-US" altLang="ja-JP" dirty="0">
              <a:latin typeface="Consolas" panose="020B0609020204030204" pitchFamily="49" charset="0"/>
            </a:endParaRPr>
          </a:p>
          <a:p>
            <a:pPr marL="0" indent="0">
              <a:buNone/>
            </a:pPr>
            <a:r>
              <a:rPr kumimoji="1" lang="en-US" altLang="ja-JP" dirty="0">
                <a:latin typeface="Consolas" panose="020B0609020204030204" pitchFamily="49" charset="0"/>
              </a:rPr>
              <a:t># (λ_ : Unit. !r) (r := </a:t>
            </a:r>
            <a:r>
              <a:rPr kumimoji="1" lang="en-US" altLang="ja-JP" dirty="0" err="1">
                <a:latin typeface="Consolas" panose="020B0609020204030204" pitchFamily="49" charset="0"/>
              </a:rPr>
              <a:t>succ</a:t>
            </a:r>
            <a:r>
              <a:rPr kumimoji="1" lang="en-US" altLang="ja-JP" dirty="0">
                <a:latin typeface="Consolas" panose="020B0609020204030204" pitchFamily="49" charset="0"/>
              </a:rPr>
              <a:t>(!r)); </a:t>
            </a:r>
          </a:p>
          <a:p>
            <a:pPr marL="0" indent="0">
              <a:buNone/>
            </a:pPr>
            <a:r>
              <a:rPr kumimoji="1" lang="en-US" altLang="ja-JP" dirty="0">
                <a:latin typeface="Consolas" panose="020B0609020204030204" pitchFamily="49" charset="0"/>
              </a:rPr>
              <a:t>9 : Nat</a:t>
            </a:r>
          </a:p>
          <a:p>
            <a:pPr marL="0" indent="0">
              <a:buNone/>
            </a:pPr>
            <a:r>
              <a:rPr lang="ja-JP" altLang="en-US" dirty="0"/>
              <a:t>上記と等価だがやや煩雑．</a:t>
            </a:r>
            <a:endParaRPr lang="en-US" altLang="ja-JP" dirty="0"/>
          </a:p>
          <a:p>
            <a:pPr marL="0" indent="0">
              <a:buNone/>
            </a:pPr>
            <a:r>
              <a:rPr lang="en-US" altLang="ja-JP" dirty="0"/>
              <a:t>1</a:t>
            </a:r>
            <a:r>
              <a:rPr lang="ja-JP" altLang="en-US" dirty="0"/>
              <a:t>つ目の型が</a:t>
            </a:r>
            <a:r>
              <a:rPr lang="en-US" altLang="ja-JP" dirty="0"/>
              <a:t>Unit </a:t>
            </a:r>
            <a:r>
              <a:rPr lang="ja-JP" altLang="en-US" dirty="0"/>
              <a:t>→ </a:t>
            </a:r>
            <a:r>
              <a:rPr lang="en-US" altLang="ja-JP" dirty="0"/>
              <a:t>1</a:t>
            </a:r>
            <a:r>
              <a:rPr lang="ja-JP" altLang="en-US" dirty="0"/>
              <a:t>つ目の値は破棄される（ただし無意味な場合のみ）</a:t>
            </a:r>
            <a:endParaRPr lang="en-US" altLang="ja-JP" dirty="0"/>
          </a:p>
          <a:p>
            <a:pPr marL="0" indent="0">
              <a:buNone/>
            </a:pPr>
            <a:r>
              <a:rPr lang="en-US" altLang="ja-JP" dirty="0"/>
              <a:t>			</a:t>
            </a:r>
            <a:r>
              <a:rPr lang="en-US" altLang="ja-JP" dirty="0" err="1"/>
              <a:t>typechecker</a:t>
            </a:r>
            <a:r>
              <a:rPr lang="ja-JP" altLang="en-US" dirty="0"/>
              <a:t>がエラーを発見するのに役立つ．</a:t>
            </a:r>
            <a:endParaRPr lang="en-US" altLang="ja-JP" dirty="0"/>
          </a:p>
          <a:p>
            <a:pPr marL="0" indent="0">
              <a:buNone/>
            </a:pPr>
            <a:r>
              <a:rPr lang="en-US" altLang="ja-JP" dirty="0"/>
              <a:t>Note: 2</a:t>
            </a:r>
            <a:r>
              <a:rPr lang="ja-JP" altLang="en-US" dirty="0"/>
              <a:t>つ目が</a:t>
            </a:r>
            <a:r>
              <a:rPr lang="en-US" altLang="ja-JP" dirty="0"/>
              <a:t>assignment </a:t>
            </a:r>
            <a:r>
              <a:rPr lang="ja-JP" altLang="en-US" dirty="0"/>
              <a:t>→ </a:t>
            </a:r>
            <a:r>
              <a:rPr lang="en-US" altLang="ja-JP" dirty="0"/>
              <a:t>sequence</a:t>
            </a:r>
            <a:r>
              <a:rPr lang="ja-JP" altLang="en-US" dirty="0"/>
              <a:t>全体の型が</a:t>
            </a:r>
            <a:r>
              <a:rPr lang="en-US" altLang="ja-JP" dirty="0"/>
              <a:t>Unit</a:t>
            </a:r>
            <a:r>
              <a:rPr lang="ja-JP" altLang="en-US" dirty="0"/>
              <a:t>なので，さらに </a:t>
            </a:r>
            <a:r>
              <a:rPr lang="en-US" altLang="ja-JP" dirty="0"/>
              <a:t>“;”</a:t>
            </a:r>
            <a:r>
              <a:rPr lang="ja-JP" altLang="en-US" dirty="0"/>
              <a:t>で</a:t>
            </a:r>
            <a:r>
              <a:rPr lang="en-US" altLang="ja-JP" dirty="0"/>
              <a:t>sequence</a:t>
            </a:r>
            <a:r>
              <a:rPr lang="ja-JP" altLang="en-US" dirty="0"/>
              <a:t>構築</a:t>
            </a:r>
            <a:endParaRPr lang="en-US" altLang="ja-JP" dirty="0"/>
          </a:p>
          <a:p>
            <a:pPr marL="0" indent="0">
              <a:buNone/>
            </a:pPr>
            <a:r>
              <a:rPr lang="en-US" altLang="ja-JP" dirty="0">
                <a:latin typeface="Consolas" panose="020B0609020204030204" pitchFamily="49" charset="0"/>
              </a:rPr>
              <a:t># (r := </a:t>
            </a:r>
            <a:r>
              <a:rPr lang="en-US" altLang="ja-JP" dirty="0" err="1">
                <a:latin typeface="Consolas" panose="020B0609020204030204" pitchFamily="49" charset="0"/>
              </a:rPr>
              <a:t>succ</a:t>
            </a:r>
            <a:r>
              <a:rPr lang="en-US" altLang="ja-JP" dirty="0">
                <a:latin typeface="Consolas" panose="020B0609020204030204" pitchFamily="49" charset="0"/>
              </a:rPr>
              <a:t>(!r); r := </a:t>
            </a:r>
            <a:r>
              <a:rPr lang="en-US" altLang="ja-JP" dirty="0" err="1">
                <a:latin typeface="Consolas" panose="020B0609020204030204" pitchFamily="49" charset="0"/>
              </a:rPr>
              <a:t>succ</a:t>
            </a:r>
            <a:r>
              <a:rPr lang="en-US" altLang="ja-JP" dirty="0">
                <a:latin typeface="Consolas" panose="020B0609020204030204" pitchFamily="49" charset="0"/>
              </a:rPr>
              <a:t>(!r); r := </a:t>
            </a:r>
            <a:r>
              <a:rPr lang="en-US" altLang="ja-JP" dirty="0" err="1">
                <a:latin typeface="Consolas" panose="020B0609020204030204" pitchFamily="49" charset="0"/>
              </a:rPr>
              <a:t>succ</a:t>
            </a:r>
            <a:r>
              <a:rPr lang="en-US" altLang="ja-JP" dirty="0">
                <a:latin typeface="Consolas" panose="020B0609020204030204" pitchFamily="49" charset="0"/>
              </a:rPr>
              <a:t>(!r); r := </a:t>
            </a:r>
            <a:r>
              <a:rPr lang="en-US" altLang="ja-JP" dirty="0" err="1">
                <a:latin typeface="Consolas" panose="020B0609020204030204" pitchFamily="49" charset="0"/>
              </a:rPr>
              <a:t>succ</a:t>
            </a:r>
            <a:r>
              <a:rPr lang="en-US" altLang="ja-JP" dirty="0">
                <a:latin typeface="Consolas" panose="020B0609020204030204" pitchFamily="49" charset="0"/>
              </a:rPr>
              <a:t>(!r); !r);</a:t>
            </a:r>
          </a:p>
          <a:p>
            <a:pPr marL="0" indent="0">
              <a:buNone/>
            </a:pPr>
            <a:r>
              <a:rPr lang="en-US" altLang="ja-JP" dirty="0">
                <a:latin typeface="Consolas" panose="020B0609020204030204" pitchFamily="49" charset="0"/>
              </a:rPr>
              <a:t>13 : Nat</a:t>
            </a:r>
          </a:p>
        </p:txBody>
      </p:sp>
      <p:pic>
        <p:nvPicPr>
          <p:cNvPr id="5" name="図 4">
            <a:extLst>
              <a:ext uri="{FF2B5EF4-FFF2-40B4-BE49-F238E27FC236}">
                <a16:creationId xmlns:a16="http://schemas.microsoft.com/office/drawing/2014/main" id="{20F242AE-B4BD-0F42-2D77-2598102C4475}"/>
              </a:ext>
            </a:extLst>
          </p:cNvPr>
          <p:cNvPicPr>
            <a:picLocks noChangeAspect="1"/>
          </p:cNvPicPr>
          <p:nvPr/>
        </p:nvPicPr>
        <p:blipFill>
          <a:blip r:embed="rId2"/>
          <a:srcRect l="38720" t="28205" r="2489" b="55641"/>
          <a:stretch/>
        </p:blipFill>
        <p:spPr>
          <a:xfrm>
            <a:off x="2567353" y="2215661"/>
            <a:ext cx="4368801" cy="1600199"/>
          </a:xfrm>
          <a:prstGeom prst="rect">
            <a:avLst/>
          </a:prstGeom>
        </p:spPr>
      </p:pic>
    </p:spTree>
    <p:extLst>
      <p:ext uri="{BB962C8B-B14F-4D97-AF65-F5344CB8AC3E}">
        <p14:creationId xmlns:p14="http://schemas.microsoft.com/office/powerpoint/2010/main" val="28480502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67CE9-80DE-F18D-F164-4B206CD8856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D3059B-B225-6144-FC1B-0EF0DA0ED366}"/>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5B22C600-C13D-BBBA-80A0-00792CDADFDA}"/>
              </a:ext>
            </a:extLst>
          </p:cNvPr>
          <p:cNvSpPr>
            <a:spLocks noGrp="1"/>
          </p:cNvSpPr>
          <p:nvPr>
            <p:ph idx="1"/>
          </p:nvPr>
        </p:nvSpPr>
        <p:spPr/>
        <p:txBody>
          <a:bodyPr/>
          <a:lstStyle/>
          <a:p>
            <a:pPr marL="0" indent="0">
              <a:buNone/>
            </a:pPr>
            <a:r>
              <a:rPr kumimoji="1" lang="en-US" altLang="ja-JP" dirty="0"/>
              <a:t>13.5.7</a:t>
            </a:r>
            <a:r>
              <a:rPr kumimoji="1" lang="ja-JP" altLang="en-US" dirty="0"/>
              <a:t>　</a:t>
            </a:r>
            <a:r>
              <a:rPr lang="ja-JP" altLang="en-US" dirty="0"/>
              <a:t>定理</a:t>
            </a:r>
            <a:r>
              <a:rPr lang="en-US" altLang="ja-JP" dirty="0"/>
              <a:t>[Progress]</a:t>
            </a:r>
          </a:p>
          <a:p>
            <a:pPr marL="0" indent="0">
              <a:buNone/>
            </a:pPr>
            <a:endParaRPr lang="en-US" altLang="ja-JP" b="0" i="0" dirty="0">
              <a:solidFill>
                <a:srgbClr val="202122"/>
              </a:solidFill>
              <a:effectLst/>
              <a:latin typeface="+mj-lt"/>
            </a:endParaRPr>
          </a:p>
          <a:p>
            <a:pPr marL="0" indent="0">
              <a:buNone/>
            </a:pPr>
            <a:endParaRPr kumimoji="1" lang="en-US" altLang="ja-JP" dirty="0"/>
          </a:p>
          <a:p>
            <a:pPr marL="0" indent="0">
              <a:buNone/>
            </a:pPr>
            <a:endParaRPr kumimoji="1" lang="ja-JP" altLang="en-US" dirty="0"/>
          </a:p>
        </p:txBody>
      </p:sp>
      <p:pic>
        <p:nvPicPr>
          <p:cNvPr id="6" name="図 5">
            <a:extLst>
              <a:ext uri="{FF2B5EF4-FFF2-40B4-BE49-F238E27FC236}">
                <a16:creationId xmlns:a16="http://schemas.microsoft.com/office/drawing/2014/main" id="{03171E1D-A7F8-7A8E-E7A8-9557EF9537F8}"/>
              </a:ext>
            </a:extLst>
          </p:cNvPr>
          <p:cNvPicPr>
            <a:picLocks noChangeAspect="1"/>
          </p:cNvPicPr>
          <p:nvPr/>
        </p:nvPicPr>
        <p:blipFill>
          <a:blip r:embed="rId2"/>
          <a:srcRect l="3090" t="49830" r="8367" b="17725"/>
          <a:stretch/>
        </p:blipFill>
        <p:spPr>
          <a:xfrm>
            <a:off x="99999" y="1656470"/>
            <a:ext cx="8944002" cy="4368801"/>
          </a:xfrm>
          <a:prstGeom prst="rect">
            <a:avLst/>
          </a:prstGeom>
        </p:spPr>
      </p:pic>
    </p:spTree>
    <p:extLst>
      <p:ext uri="{BB962C8B-B14F-4D97-AF65-F5344CB8AC3E}">
        <p14:creationId xmlns:p14="http://schemas.microsoft.com/office/powerpoint/2010/main" val="554267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CE49F-4654-EB92-EA0F-72EA5A63940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CEC25D4-6073-E685-F9A4-BF5B312AC1D2}"/>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1C59FF4E-4AD8-B65B-285B-961638068E9A}"/>
              </a:ext>
            </a:extLst>
          </p:cNvPr>
          <p:cNvSpPr>
            <a:spLocks noGrp="1"/>
          </p:cNvSpPr>
          <p:nvPr>
            <p:ph idx="1"/>
          </p:nvPr>
        </p:nvSpPr>
        <p:spPr/>
        <p:txBody>
          <a:bodyPr/>
          <a:lstStyle/>
          <a:p>
            <a:pPr marL="0" indent="0">
              <a:buNone/>
            </a:pPr>
            <a:r>
              <a:rPr kumimoji="1" lang="en-US" altLang="ja-JP" dirty="0"/>
              <a:t>13.5.7</a:t>
            </a:r>
            <a:r>
              <a:rPr kumimoji="1" lang="ja-JP" altLang="en-US" dirty="0"/>
              <a:t>　</a:t>
            </a:r>
            <a:r>
              <a:rPr lang="ja-JP" altLang="en-US" dirty="0"/>
              <a:t>定理</a:t>
            </a:r>
            <a:r>
              <a:rPr lang="en-US" altLang="ja-JP" dirty="0"/>
              <a:t>[Progress]</a:t>
            </a:r>
          </a:p>
          <a:p>
            <a:pPr marL="0" indent="0">
              <a:buNone/>
            </a:pPr>
            <a:endParaRPr lang="en-US" altLang="ja-JP" b="0" i="0" dirty="0">
              <a:solidFill>
                <a:srgbClr val="202122"/>
              </a:solidFill>
              <a:effectLst/>
              <a:latin typeface="+mj-lt"/>
            </a:endParaRPr>
          </a:p>
          <a:p>
            <a:pPr marL="0" indent="0">
              <a:buNone/>
            </a:pP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5849AD3C-78C5-46ED-F7A7-85A4E0196BB5}"/>
              </a:ext>
            </a:extLst>
          </p:cNvPr>
          <p:cNvPicPr>
            <a:picLocks noChangeAspect="1"/>
          </p:cNvPicPr>
          <p:nvPr/>
        </p:nvPicPr>
        <p:blipFill>
          <a:blip r:embed="rId2"/>
          <a:srcRect l="2257" t="8889" r="2322" b="48360"/>
          <a:stretch/>
        </p:blipFill>
        <p:spPr>
          <a:xfrm>
            <a:off x="557149" y="1640114"/>
            <a:ext cx="8029702" cy="4795588"/>
          </a:xfrm>
          <a:prstGeom prst="rect">
            <a:avLst/>
          </a:prstGeom>
        </p:spPr>
      </p:pic>
    </p:spTree>
    <p:extLst>
      <p:ext uri="{BB962C8B-B14F-4D97-AF65-F5344CB8AC3E}">
        <p14:creationId xmlns:p14="http://schemas.microsoft.com/office/powerpoint/2010/main" val="4139311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56A88-F401-BCB0-1DE2-800627B40C7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B5888D2-86A1-87A5-88F5-2EC039E48068}"/>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0303AC1D-0DF9-4EF1-5CE0-1C6CF0924E19}"/>
              </a:ext>
            </a:extLst>
          </p:cNvPr>
          <p:cNvSpPr>
            <a:spLocks noGrp="1"/>
          </p:cNvSpPr>
          <p:nvPr>
            <p:ph idx="1"/>
          </p:nvPr>
        </p:nvSpPr>
        <p:spPr/>
        <p:txBody>
          <a:bodyPr/>
          <a:lstStyle/>
          <a:p>
            <a:pPr marL="0" indent="0">
              <a:buNone/>
            </a:pPr>
            <a:r>
              <a:rPr kumimoji="1" lang="en-US" altLang="ja-JP" dirty="0"/>
              <a:t>13.5.7</a:t>
            </a:r>
            <a:r>
              <a:rPr kumimoji="1" lang="ja-JP" altLang="en-US" dirty="0"/>
              <a:t>　</a:t>
            </a:r>
            <a:r>
              <a:rPr lang="ja-JP" altLang="en-US" dirty="0"/>
              <a:t>定理</a:t>
            </a:r>
            <a:r>
              <a:rPr lang="en-US" altLang="ja-JP" dirty="0"/>
              <a:t>[Progress]</a:t>
            </a:r>
          </a:p>
          <a:p>
            <a:pPr marL="0" indent="0">
              <a:buNone/>
            </a:pPr>
            <a:endParaRPr lang="en-US" altLang="ja-JP" b="0" i="0" dirty="0">
              <a:solidFill>
                <a:srgbClr val="202122"/>
              </a:solidFill>
              <a:effectLst/>
              <a:latin typeface="+mj-lt"/>
            </a:endParaRPr>
          </a:p>
          <a:p>
            <a:pPr marL="0" indent="0">
              <a:buNone/>
            </a:pPr>
            <a:endParaRPr kumimoji="1"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56428503-94CE-9D19-0F2B-1A7B322BA1A9}"/>
              </a:ext>
            </a:extLst>
          </p:cNvPr>
          <p:cNvPicPr>
            <a:picLocks noChangeAspect="1"/>
          </p:cNvPicPr>
          <p:nvPr/>
        </p:nvPicPr>
        <p:blipFill>
          <a:blip r:embed="rId3"/>
          <a:srcRect l="10719" t="53485" r="1039" b="3764"/>
          <a:stretch/>
        </p:blipFill>
        <p:spPr>
          <a:xfrm>
            <a:off x="554984" y="1443077"/>
            <a:ext cx="8034032" cy="5188449"/>
          </a:xfrm>
          <a:prstGeom prst="rect">
            <a:avLst/>
          </a:prstGeom>
        </p:spPr>
      </p:pic>
    </p:spTree>
    <p:extLst>
      <p:ext uri="{BB962C8B-B14F-4D97-AF65-F5344CB8AC3E}">
        <p14:creationId xmlns:p14="http://schemas.microsoft.com/office/powerpoint/2010/main" val="1071451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82411-8B8D-362F-D301-B799236129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645BDDF-51B6-A260-78BE-B68C9585EE29}"/>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6CB36CEA-43D5-43C1-B85E-4A5589F92229}"/>
              </a:ext>
            </a:extLst>
          </p:cNvPr>
          <p:cNvSpPr>
            <a:spLocks noGrp="1"/>
          </p:cNvSpPr>
          <p:nvPr>
            <p:ph idx="1"/>
          </p:nvPr>
        </p:nvSpPr>
        <p:spPr/>
        <p:txBody>
          <a:bodyPr/>
          <a:lstStyle/>
          <a:p>
            <a:pPr marL="0" indent="0">
              <a:buNone/>
            </a:pPr>
            <a:r>
              <a:rPr kumimoji="1" lang="en-US" altLang="ja-JP" dirty="0"/>
              <a:t>13.5.7</a:t>
            </a:r>
            <a:r>
              <a:rPr kumimoji="1" lang="ja-JP" altLang="en-US" dirty="0"/>
              <a:t>　</a:t>
            </a:r>
            <a:r>
              <a:rPr lang="ja-JP" altLang="en-US" dirty="0"/>
              <a:t>定理</a:t>
            </a:r>
            <a:r>
              <a:rPr lang="en-US" altLang="ja-JP" dirty="0"/>
              <a:t>[Progress]</a:t>
            </a:r>
          </a:p>
          <a:p>
            <a:pPr marL="0" indent="0">
              <a:buNone/>
            </a:pPr>
            <a:endParaRPr lang="en-US" altLang="ja-JP" b="0" i="0" dirty="0">
              <a:solidFill>
                <a:srgbClr val="202122"/>
              </a:solidFill>
              <a:effectLst/>
              <a:latin typeface="+mj-lt"/>
            </a:endParaRPr>
          </a:p>
          <a:p>
            <a:pPr marL="0" indent="0">
              <a:buNone/>
            </a:pPr>
            <a:endParaRPr kumimoji="1" lang="en-US" altLang="ja-JP" dirty="0"/>
          </a:p>
          <a:p>
            <a:pPr marL="0" indent="0">
              <a:buNone/>
            </a:pPr>
            <a:endParaRPr kumimoji="1" lang="ja-JP" altLang="en-US" dirty="0"/>
          </a:p>
        </p:txBody>
      </p:sp>
      <p:pic>
        <p:nvPicPr>
          <p:cNvPr id="6" name="図 5">
            <a:extLst>
              <a:ext uri="{FF2B5EF4-FFF2-40B4-BE49-F238E27FC236}">
                <a16:creationId xmlns:a16="http://schemas.microsoft.com/office/drawing/2014/main" id="{2FC32616-8A65-D954-B258-5BA94D506803}"/>
              </a:ext>
            </a:extLst>
          </p:cNvPr>
          <p:cNvPicPr>
            <a:picLocks noChangeAspect="1"/>
          </p:cNvPicPr>
          <p:nvPr/>
        </p:nvPicPr>
        <p:blipFill>
          <a:blip r:embed="rId3"/>
          <a:srcRect l="3168" t="8889" r="4296" b="44973"/>
          <a:stretch/>
        </p:blipFill>
        <p:spPr>
          <a:xfrm>
            <a:off x="756015" y="1509486"/>
            <a:ext cx="7631970" cy="5072468"/>
          </a:xfrm>
          <a:prstGeom prst="rect">
            <a:avLst/>
          </a:prstGeom>
        </p:spPr>
      </p:pic>
    </p:spTree>
    <p:extLst>
      <p:ext uri="{BB962C8B-B14F-4D97-AF65-F5344CB8AC3E}">
        <p14:creationId xmlns:p14="http://schemas.microsoft.com/office/powerpoint/2010/main" val="2313638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8A345-9E7B-E999-E7CD-20106E0514C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4D5966-06AE-8449-1F10-071DF698A83D}"/>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3480E3B3-EE5C-627F-B1AC-56A28C5E9C28}"/>
              </a:ext>
            </a:extLst>
          </p:cNvPr>
          <p:cNvSpPr>
            <a:spLocks noGrp="1"/>
          </p:cNvSpPr>
          <p:nvPr>
            <p:ph idx="1"/>
          </p:nvPr>
        </p:nvSpPr>
        <p:spPr/>
        <p:txBody>
          <a:bodyPr/>
          <a:lstStyle/>
          <a:p>
            <a:pPr marL="0" indent="0">
              <a:buNone/>
            </a:pPr>
            <a:r>
              <a:rPr kumimoji="1" lang="en-US" altLang="ja-JP" dirty="0"/>
              <a:t>13.5.7</a:t>
            </a:r>
            <a:r>
              <a:rPr kumimoji="1" lang="ja-JP" altLang="en-US" dirty="0"/>
              <a:t>　</a:t>
            </a:r>
            <a:r>
              <a:rPr lang="ja-JP" altLang="en-US" dirty="0"/>
              <a:t>定理</a:t>
            </a:r>
            <a:r>
              <a:rPr lang="en-US" altLang="ja-JP" dirty="0"/>
              <a:t>[Progress]</a:t>
            </a:r>
          </a:p>
          <a:p>
            <a:pPr marL="0" indent="0">
              <a:buNone/>
            </a:pPr>
            <a:endParaRPr lang="en-US" altLang="ja-JP" b="0" i="0" dirty="0">
              <a:solidFill>
                <a:srgbClr val="202122"/>
              </a:solidFill>
              <a:effectLst/>
              <a:latin typeface="+mj-lt"/>
            </a:endParaRPr>
          </a:p>
          <a:p>
            <a:pPr marL="0" indent="0">
              <a:buNone/>
            </a:pPr>
            <a:endParaRPr kumimoji="1" lang="en-US" altLang="ja-JP" dirty="0"/>
          </a:p>
          <a:p>
            <a:pPr marL="0" indent="0">
              <a:buNone/>
            </a:pPr>
            <a:endParaRPr kumimoji="1" lang="ja-JP" altLang="en-US" dirty="0"/>
          </a:p>
        </p:txBody>
      </p:sp>
      <p:pic>
        <p:nvPicPr>
          <p:cNvPr id="4" name="図 3">
            <a:extLst>
              <a:ext uri="{FF2B5EF4-FFF2-40B4-BE49-F238E27FC236}">
                <a16:creationId xmlns:a16="http://schemas.microsoft.com/office/drawing/2014/main" id="{F43F8C78-B3F4-1EA3-14BA-C30DF4572495}"/>
              </a:ext>
            </a:extLst>
          </p:cNvPr>
          <p:cNvPicPr>
            <a:picLocks noChangeAspect="1"/>
          </p:cNvPicPr>
          <p:nvPr/>
        </p:nvPicPr>
        <p:blipFill>
          <a:blip r:embed="rId3"/>
          <a:srcRect l="3732" t="54177" r="3732" b="4897"/>
          <a:stretch/>
        </p:blipFill>
        <p:spPr>
          <a:xfrm>
            <a:off x="196160" y="1561921"/>
            <a:ext cx="8751680" cy="5159553"/>
          </a:xfrm>
          <a:prstGeom prst="rect">
            <a:avLst/>
          </a:prstGeom>
        </p:spPr>
      </p:pic>
    </p:spTree>
    <p:extLst>
      <p:ext uri="{BB962C8B-B14F-4D97-AF65-F5344CB8AC3E}">
        <p14:creationId xmlns:p14="http://schemas.microsoft.com/office/powerpoint/2010/main" val="1749204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C07CB-B3C4-7A87-4C46-96D624EFE6C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1C44A12-14D2-08BF-A09B-D9039E31200F}"/>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05798679-4EB0-DE33-4FFB-F3B505E47983}"/>
              </a:ext>
            </a:extLst>
          </p:cNvPr>
          <p:cNvSpPr>
            <a:spLocks noGrp="1"/>
          </p:cNvSpPr>
          <p:nvPr>
            <p:ph idx="1"/>
          </p:nvPr>
        </p:nvSpPr>
        <p:spPr/>
        <p:txBody>
          <a:bodyPr/>
          <a:lstStyle/>
          <a:p>
            <a:pPr marL="0" indent="0">
              <a:buNone/>
            </a:pPr>
            <a:r>
              <a:rPr kumimoji="1" lang="en-US" altLang="ja-JP" dirty="0"/>
              <a:t>13.5.7</a:t>
            </a:r>
            <a:r>
              <a:rPr kumimoji="1" lang="ja-JP" altLang="en-US" dirty="0"/>
              <a:t>　</a:t>
            </a:r>
            <a:r>
              <a:rPr lang="ja-JP" altLang="en-US" dirty="0"/>
              <a:t>定理</a:t>
            </a:r>
            <a:r>
              <a:rPr lang="en-US" altLang="ja-JP" dirty="0"/>
              <a:t>[Progress]</a:t>
            </a:r>
          </a:p>
          <a:p>
            <a:pPr marL="0" indent="0">
              <a:buNone/>
            </a:pPr>
            <a:endParaRPr lang="en-US" altLang="ja-JP" b="0" i="0" dirty="0">
              <a:solidFill>
                <a:srgbClr val="202122"/>
              </a:solidFill>
              <a:effectLst/>
              <a:latin typeface="+mj-lt"/>
            </a:endParaRPr>
          </a:p>
          <a:p>
            <a:pPr marL="0" indent="0">
              <a:buNone/>
            </a:pPr>
            <a:endParaRPr kumimoji="1" lang="en-US" altLang="ja-JP" dirty="0"/>
          </a:p>
          <a:p>
            <a:pPr marL="0" indent="0">
              <a:buNone/>
            </a:pPr>
            <a:endParaRPr kumimoji="1" lang="ja-JP" altLang="en-US" dirty="0"/>
          </a:p>
        </p:txBody>
      </p:sp>
      <p:pic>
        <p:nvPicPr>
          <p:cNvPr id="6" name="図 5">
            <a:extLst>
              <a:ext uri="{FF2B5EF4-FFF2-40B4-BE49-F238E27FC236}">
                <a16:creationId xmlns:a16="http://schemas.microsoft.com/office/drawing/2014/main" id="{D717F4B5-81CC-2332-4123-211FF44855BC}"/>
              </a:ext>
            </a:extLst>
          </p:cNvPr>
          <p:cNvPicPr>
            <a:picLocks noChangeAspect="1"/>
          </p:cNvPicPr>
          <p:nvPr/>
        </p:nvPicPr>
        <p:blipFill>
          <a:blip r:embed="rId3"/>
          <a:srcRect t="11006" r="4014" b="43280"/>
          <a:stretch/>
        </p:blipFill>
        <p:spPr>
          <a:xfrm>
            <a:off x="441654" y="1477015"/>
            <a:ext cx="8260691" cy="5244459"/>
          </a:xfrm>
          <a:prstGeom prst="rect">
            <a:avLst/>
          </a:prstGeom>
        </p:spPr>
      </p:pic>
    </p:spTree>
    <p:extLst>
      <p:ext uri="{BB962C8B-B14F-4D97-AF65-F5344CB8AC3E}">
        <p14:creationId xmlns:p14="http://schemas.microsoft.com/office/powerpoint/2010/main" val="495362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8EF13-2020-2AB2-35B8-7B17CA47C30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E4A259C-20C0-6543-2247-1DE69A0770F5}"/>
              </a:ext>
            </a:extLst>
          </p:cNvPr>
          <p:cNvSpPr>
            <a:spLocks noGrp="1"/>
          </p:cNvSpPr>
          <p:nvPr>
            <p:ph type="title"/>
          </p:nvPr>
        </p:nvSpPr>
        <p:spPr/>
        <p:txBody>
          <a:bodyPr/>
          <a:lstStyle/>
          <a:p>
            <a:r>
              <a:rPr kumimoji="1" lang="en-US" altLang="ja-JP" dirty="0"/>
              <a:t>13.5 Safety</a:t>
            </a:r>
            <a:endParaRPr kumimoji="1" lang="ja-JP" altLang="en-US" dirty="0"/>
          </a:p>
        </p:txBody>
      </p:sp>
      <p:sp>
        <p:nvSpPr>
          <p:cNvPr id="3" name="コンテンツ プレースホルダー 2">
            <a:extLst>
              <a:ext uri="{FF2B5EF4-FFF2-40B4-BE49-F238E27FC236}">
                <a16:creationId xmlns:a16="http://schemas.microsoft.com/office/drawing/2014/main" id="{874CDD8A-6CBA-2FB2-E5A5-5CBD05B7562C}"/>
              </a:ext>
            </a:extLst>
          </p:cNvPr>
          <p:cNvSpPr>
            <a:spLocks noGrp="1"/>
          </p:cNvSpPr>
          <p:nvPr>
            <p:ph idx="1"/>
          </p:nvPr>
        </p:nvSpPr>
        <p:spPr/>
        <p:txBody>
          <a:bodyPr/>
          <a:lstStyle/>
          <a:p>
            <a:pPr marL="0" indent="0">
              <a:buNone/>
            </a:pPr>
            <a:r>
              <a:rPr kumimoji="1" lang="en-US" altLang="ja-JP" dirty="0"/>
              <a:t>13.5.7</a:t>
            </a:r>
            <a:r>
              <a:rPr kumimoji="1" lang="ja-JP" altLang="en-US" dirty="0"/>
              <a:t>　</a:t>
            </a:r>
            <a:r>
              <a:rPr lang="ja-JP" altLang="en-US" dirty="0"/>
              <a:t>定理</a:t>
            </a:r>
            <a:r>
              <a:rPr lang="en-US" altLang="ja-JP" dirty="0"/>
              <a:t>[Progress]</a:t>
            </a:r>
          </a:p>
          <a:p>
            <a:pPr marL="0" indent="0">
              <a:buNone/>
            </a:pPr>
            <a:endParaRPr lang="en-US" altLang="ja-JP" b="0" i="0" dirty="0">
              <a:solidFill>
                <a:srgbClr val="202122"/>
              </a:solidFill>
              <a:effectLst/>
              <a:latin typeface="+mj-lt"/>
            </a:endParaRPr>
          </a:p>
          <a:p>
            <a:pPr marL="0" indent="0">
              <a:buNone/>
            </a:pPr>
            <a:endParaRPr kumimoji="1" lang="en-US" altLang="ja-JP" dirty="0"/>
          </a:p>
          <a:p>
            <a:pPr marL="0" indent="0">
              <a:buNone/>
            </a:pPr>
            <a:endParaRPr kumimoji="1" lang="ja-JP" altLang="en-US" dirty="0"/>
          </a:p>
        </p:txBody>
      </p:sp>
      <p:pic>
        <p:nvPicPr>
          <p:cNvPr id="6" name="図 5">
            <a:extLst>
              <a:ext uri="{FF2B5EF4-FFF2-40B4-BE49-F238E27FC236}">
                <a16:creationId xmlns:a16="http://schemas.microsoft.com/office/drawing/2014/main" id="{737F24A5-7ED2-539A-6315-CFC6AAEB1291}"/>
              </a:ext>
            </a:extLst>
          </p:cNvPr>
          <p:cNvPicPr>
            <a:picLocks noChangeAspect="1"/>
          </p:cNvPicPr>
          <p:nvPr/>
        </p:nvPicPr>
        <p:blipFill>
          <a:blip r:embed="rId3"/>
          <a:srcRect l="6746" t="57702" r="1581" b="7729"/>
          <a:stretch/>
        </p:blipFill>
        <p:spPr>
          <a:xfrm>
            <a:off x="150800" y="1618464"/>
            <a:ext cx="8842399" cy="4444813"/>
          </a:xfrm>
          <a:prstGeom prst="rect">
            <a:avLst/>
          </a:prstGeom>
        </p:spPr>
      </p:pic>
    </p:spTree>
    <p:extLst>
      <p:ext uri="{BB962C8B-B14F-4D97-AF65-F5344CB8AC3E}">
        <p14:creationId xmlns:p14="http://schemas.microsoft.com/office/powerpoint/2010/main" val="1950378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CA08C6-63E8-4C8B-A81F-A54E0F0BFB48}"/>
              </a:ext>
            </a:extLst>
          </p:cNvPr>
          <p:cNvSpPr>
            <a:spLocks noGrp="1"/>
          </p:cNvSpPr>
          <p:nvPr>
            <p:ph type="title"/>
          </p:nvPr>
        </p:nvSpPr>
        <p:spPr/>
        <p:txBody>
          <a:bodyPr/>
          <a:lstStyle/>
          <a:p>
            <a:r>
              <a:rPr kumimoji="1" lang="en-US" altLang="ja-JP" dirty="0"/>
              <a:t>13.5.8 Exercise (Recommended)</a:t>
            </a:r>
            <a:endParaRPr kumimoji="1" lang="ja-JP" altLang="en-US" dirty="0"/>
          </a:p>
        </p:txBody>
      </p:sp>
      <p:sp>
        <p:nvSpPr>
          <p:cNvPr id="3" name="コンテンツ プレースホルダー 2">
            <a:extLst>
              <a:ext uri="{FF2B5EF4-FFF2-40B4-BE49-F238E27FC236}">
                <a16:creationId xmlns:a16="http://schemas.microsoft.com/office/drawing/2014/main" id="{0A763BB0-9B5A-6D9B-B657-1526602A99EE}"/>
              </a:ext>
            </a:extLst>
          </p:cNvPr>
          <p:cNvSpPr>
            <a:spLocks noGrp="1"/>
          </p:cNvSpPr>
          <p:nvPr>
            <p:ph idx="1"/>
          </p:nvPr>
        </p:nvSpPr>
        <p:spPr/>
        <p:txBody>
          <a:bodyPr>
            <a:noAutofit/>
          </a:bodyPr>
          <a:lstStyle/>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t>										  	      END.</a:t>
            </a:r>
            <a:endParaRPr kumimoji="1" lang="ja-JP" altLang="en-US" dirty="0"/>
          </a:p>
        </p:txBody>
      </p:sp>
    </p:spTree>
    <p:extLst>
      <p:ext uri="{BB962C8B-B14F-4D97-AF65-F5344CB8AC3E}">
        <p14:creationId xmlns:p14="http://schemas.microsoft.com/office/powerpoint/2010/main" val="339469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28AD85-ACF0-E735-5588-CC4C482AEB3F}"/>
              </a:ext>
            </a:extLst>
          </p:cNvPr>
          <p:cNvSpPr>
            <a:spLocks noGrp="1"/>
          </p:cNvSpPr>
          <p:nvPr>
            <p:ph type="title"/>
          </p:nvPr>
        </p:nvSpPr>
        <p:spPr/>
        <p:txBody>
          <a:bodyPr>
            <a:normAutofit/>
          </a:bodyPr>
          <a:lstStyle/>
          <a:p>
            <a:r>
              <a:rPr lang="en-US" altLang="ja-JP" dirty="0"/>
              <a:t>13.1 Intro. – References and Aliasing</a:t>
            </a:r>
            <a:endParaRPr kumimoji="1" lang="ja-JP" altLang="en-US" dirty="0"/>
          </a:p>
        </p:txBody>
      </p:sp>
      <p:sp>
        <p:nvSpPr>
          <p:cNvPr id="3" name="コンテンツ プレースホルダー 2">
            <a:extLst>
              <a:ext uri="{FF2B5EF4-FFF2-40B4-BE49-F238E27FC236}">
                <a16:creationId xmlns:a16="http://schemas.microsoft.com/office/drawing/2014/main" id="{2B591281-6D83-DE94-26BF-377BD881C1B4}"/>
              </a:ext>
            </a:extLst>
          </p:cNvPr>
          <p:cNvSpPr>
            <a:spLocks noGrp="1"/>
          </p:cNvSpPr>
          <p:nvPr>
            <p:ph idx="1"/>
          </p:nvPr>
        </p:nvSpPr>
        <p:spPr>
          <a:xfrm>
            <a:off x="259195" y="1099789"/>
            <a:ext cx="8625610" cy="5758211"/>
          </a:xfrm>
        </p:spPr>
        <p:txBody>
          <a:bodyPr/>
          <a:lstStyle/>
          <a:p>
            <a:pPr marL="0" indent="0">
              <a:buNone/>
            </a:pPr>
            <a:r>
              <a:rPr lang="en-US" altLang="ja-JP" dirty="0">
                <a:latin typeface="Consolas" panose="020B0609020204030204" pitchFamily="49" charset="0"/>
              </a:rPr>
              <a:t># s = r;</a:t>
            </a:r>
          </a:p>
          <a:p>
            <a:pPr marL="0" indent="0">
              <a:buNone/>
            </a:pPr>
            <a:r>
              <a:rPr lang="en-US" altLang="ja-JP" dirty="0">
                <a:latin typeface="Consolas" panose="020B0609020204030204" pitchFamily="49" charset="0"/>
              </a:rPr>
              <a:t>s : Ref Nat</a:t>
            </a:r>
          </a:p>
          <a:p>
            <a:pPr marL="0" indent="0">
              <a:buNone/>
            </a:pPr>
            <a:r>
              <a:rPr lang="en-US" altLang="ja-JP" dirty="0">
                <a:latin typeface="Consolas" panose="020B0609020204030204" pitchFamily="49" charset="0"/>
              </a:rPr>
              <a:t>r</a:t>
            </a:r>
            <a:r>
              <a:rPr lang="ja-JP" altLang="en-US" dirty="0">
                <a:latin typeface="Consolas" panose="020B0609020204030204" pitchFamily="49" charset="0"/>
              </a:rPr>
              <a:t>の値を</a:t>
            </a:r>
            <a:r>
              <a:rPr lang="en-US" altLang="ja-JP" dirty="0">
                <a:latin typeface="Consolas" panose="020B0609020204030204" pitchFamily="49" charset="0"/>
              </a:rPr>
              <a:t>s</a:t>
            </a:r>
            <a:r>
              <a:rPr lang="ja-JP" altLang="en-US" dirty="0">
                <a:latin typeface="Consolas" panose="020B0609020204030204" pitchFamily="49" charset="0"/>
              </a:rPr>
              <a:t>にバインドすることにより，</a:t>
            </a:r>
            <a:r>
              <a:rPr lang="en-US" altLang="ja-JP" dirty="0">
                <a:latin typeface="Consolas" panose="020B0609020204030204" pitchFamily="49" charset="0"/>
              </a:rPr>
              <a:t>r</a:t>
            </a:r>
            <a:r>
              <a:rPr lang="ja-JP" altLang="en-US" dirty="0">
                <a:latin typeface="Consolas" panose="020B0609020204030204" pitchFamily="49" charset="0"/>
              </a:rPr>
              <a:t>のコピーである</a:t>
            </a:r>
            <a:r>
              <a:rPr lang="en-US" altLang="ja-JP" dirty="0">
                <a:latin typeface="Consolas" panose="020B0609020204030204" pitchFamily="49" charset="0"/>
              </a:rPr>
              <a:t>s</a:t>
            </a:r>
            <a:r>
              <a:rPr lang="ja-JP" altLang="en-US" dirty="0">
                <a:latin typeface="Consolas" panose="020B0609020204030204" pitchFamily="49" charset="0"/>
              </a:rPr>
              <a:t>を作成した．</a:t>
            </a:r>
            <a:endParaRPr lang="en-US" altLang="ja-JP" dirty="0">
              <a:latin typeface="Consolas" panose="020B0609020204030204" pitchFamily="49" charset="0"/>
            </a:endParaRPr>
          </a:p>
          <a:p>
            <a:pPr marL="0" indent="0">
              <a:buNone/>
            </a:pPr>
            <a:endParaRPr lang="en-US" altLang="ja-JP" dirty="0">
              <a:latin typeface="+mj-lt"/>
            </a:endParaRPr>
          </a:p>
          <a:p>
            <a:pPr marL="0" indent="0">
              <a:buNone/>
            </a:pPr>
            <a:r>
              <a:rPr lang="en-US" altLang="ja-JP" dirty="0">
                <a:latin typeface="+mj-lt"/>
              </a:rPr>
              <a:t>Note. </a:t>
            </a:r>
            <a:r>
              <a:rPr lang="ja-JP" altLang="en-US" dirty="0">
                <a:latin typeface="Consolas" panose="020B0609020204030204" pitchFamily="49" charset="0"/>
              </a:rPr>
              <a:t>コピーされたのはセルではなく参照　（要するに下図でいう矢印）．</a:t>
            </a:r>
            <a:endParaRPr lang="en-US" altLang="ja-JP" dirty="0">
              <a:latin typeface="Consolas" panose="020B0609020204030204" pitchFamily="49" charset="0"/>
            </a:endParaRPr>
          </a:p>
          <a:p>
            <a:pPr marL="0" indent="0">
              <a:buNone/>
            </a:pPr>
            <a:endParaRPr kumimoji="1" lang="en-US" altLang="ja-JP" dirty="0"/>
          </a:p>
          <a:p>
            <a:pPr marL="0" indent="0">
              <a:buNone/>
            </a:pPr>
            <a:r>
              <a:rPr lang="en-US" altLang="ja-JP" dirty="0"/>
              <a:t>	</a:t>
            </a:r>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r>
              <a:rPr kumimoji="1" lang="en-US" altLang="ja-JP" dirty="0">
                <a:latin typeface="Consolas" panose="020B0609020204030204" pitchFamily="49" charset="0"/>
              </a:rPr>
              <a:t>s</a:t>
            </a:r>
            <a:r>
              <a:rPr kumimoji="1" lang="ja-JP" altLang="en-US" dirty="0"/>
              <a:t>に新たな値を代入することにより検証できる．</a:t>
            </a:r>
            <a:endParaRPr kumimoji="1" lang="en-US" altLang="ja-JP" dirty="0"/>
          </a:p>
          <a:p>
            <a:pPr marL="0" indent="0">
              <a:buNone/>
            </a:pPr>
            <a:r>
              <a:rPr kumimoji="1" lang="en-US" altLang="ja-JP" dirty="0">
                <a:latin typeface="Consolas" panose="020B0609020204030204" pitchFamily="49" charset="0"/>
              </a:rPr>
              <a:t># s := 82;</a:t>
            </a:r>
          </a:p>
          <a:p>
            <a:pPr marL="0" indent="0">
              <a:buNone/>
            </a:pPr>
            <a:r>
              <a:rPr lang="en-US" altLang="ja-JP" dirty="0">
                <a:latin typeface="Consolas" panose="020B0609020204030204" pitchFamily="49" charset="0"/>
              </a:rPr>
              <a:t>unit : Unit</a:t>
            </a:r>
          </a:p>
          <a:p>
            <a:pPr marL="0" indent="0">
              <a:buNone/>
            </a:pPr>
            <a:r>
              <a:rPr kumimoji="1" lang="en-US" altLang="ja-JP" dirty="0">
                <a:latin typeface="Consolas" panose="020B0609020204030204" pitchFamily="49" charset="0"/>
              </a:rPr>
              <a:t># !r;</a:t>
            </a:r>
          </a:p>
          <a:p>
            <a:pPr marL="0" indent="0">
              <a:buNone/>
            </a:pPr>
            <a:r>
              <a:rPr lang="en-US" altLang="ja-JP" dirty="0">
                <a:latin typeface="Consolas" panose="020B0609020204030204" pitchFamily="49" charset="0"/>
              </a:rPr>
              <a:t>82 : Nat</a:t>
            </a:r>
          </a:p>
          <a:p>
            <a:pPr marL="0" indent="0">
              <a:buNone/>
            </a:pPr>
            <a:r>
              <a:rPr kumimoji="1" lang="ja-JP" altLang="en-US" dirty="0">
                <a:latin typeface="Consolas" panose="020B0609020204030204" pitchFamily="49" charset="0"/>
              </a:rPr>
              <a:t>この</a:t>
            </a:r>
            <a:r>
              <a:rPr lang="en-US" altLang="ja-JP" dirty="0">
                <a:latin typeface="Consolas" panose="020B0609020204030204" pitchFamily="49" charset="0"/>
              </a:rPr>
              <a:t>r</a:t>
            </a:r>
            <a:r>
              <a:rPr kumimoji="1" lang="ja-JP" altLang="en-US" dirty="0">
                <a:latin typeface="Consolas" panose="020B0609020204030204" pitchFamily="49" charset="0"/>
              </a:rPr>
              <a:t>と</a:t>
            </a:r>
            <a:r>
              <a:rPr kumimoji="1" lang="en-US" altLang="ja-JP" dirty="0">
                <a:latin typeface="Consolas" panose="020B0609020204030204" pitchFamily="49" charset="0"/>
              </a:rPr>
              <a:t>s</a:t>
            </a:r>
            <a:r>
              <a:rPr kumimoji="1" lang="ja-JP" altLang="en-US" dirty="0">
                <a:latin typeface="Consolas" panose="020B0609020204030204" pitchFamily="49" charset="0"/>
              </a:rPr>
              <a:t>を同じセルへのエイリアス</a:t>
            </a:r>
            <a:r>
              <a:rPr kumimoji="1" lang="en-US" altLang="ja-JP" dirty="0">
                <a:latin typeface="+mn-lt"/>
              </a:rPr>
              <a:t>(Aliases)</a:t>
            </a:r>
            <a:r>
              <a:rPr kumimoji="1" lang="ja-JP" altLang="en-US" dirty="0">
                <a:latin typeface="Consolas" panose="020B0609020204030204" pitchFamily="49" charset="0"/>
              </a:rPr>
              <a:t>であるという．</a:t>
            </a:r>
          </a:p>
        </p:txBody>
      </p:sp>
      <p:pic>
        <p:nvPicPr>
          <p:cNvPr id="5" name="図 4">
            <a:extLst>
              <a:ext uri="{FF2B5EF4-FFF2-40B4-BE49-F238E27FC236}">
                <a16:creationId xmlns:a16="http://schemas.microsoft.com/office/drawing/2014/main" id="{42D430CF-2772-73A3-C7B9-91E324BBFEF8}"/>
              </a:ext>
            </a:extLst>
          </p:cNvPr>
          <p:cNvPicPr>
            <a:picLocks noChangeAspect="1"/>
          </p:cNvPicPr>
          <p:nvPr/>
        </p:nvPicPr>
        <p:blipFill>
          <a:blip r:embed="rId2"/>
          <a:srcRect l="28584" t="36923" r="43165" b="50000"/>
          <a:stretch/>
        </p:blipFill>
        <p:spPr>
          <a:xfrm>
            <a:off x="5029198" y="2866292"/>
            <a:ext cx="2848709" cy="2343290"/>
          </a:xfrm>
          <a:prstGeom prst="rect">
            <a:avLst/>
          </a:prstGeom>
        </p:spPr>
      </p:pic>
    </p:spTree>
    <p:extLst>
      <p:ext uri="{BB962C8B-B14F-4D97-AF65-F5344CB8AC3E}">
        <p14:creationId xmlns:p14="http://schemas.microsoft.com/office/powerpoint/2010/main" val="238519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F9B975-4BA5-508E-FF5D-A9C0AE966572}"/>
              </a:ext>
            </a:extLst>
          </p:cNvPr>
          <p:cNvSpPr>
            <a:spLocks noGrp="1"/>
          </p:cNvSpPr>
          <p:nvPr>
            <p:ph type="title"/>
          </p:nvPr>
        </p:nvSpPr>
        <p:spPr/>
        <p:txBody>
          <a:bodyPr/>
          <a:lstStyle/>
          <a:p>
            <a:r>
              <a:rPr kumimoji="1" lang="en-US" altLang="ja-JP" dirty="0"/>
              <a:t>13.1.1 Exercise</a:t>
            </a:r>
            <a:endParaRPr kumimoji="1" lang="ja-JP" altLang="en-US" dirty="0"/>
          </a:p>
        </p:txBody>
      </p:sp>
      <p:sp>
        <p:nvSpPr>
          <p:cNvPr id="3" name="コンテンツ プレースホルダー 2">
            <a:extLst>
              <a:ext uri="{FF2B5EF4-FFF2-40B4-BE49-F238E27FC236}">
                <a16:creationId xmlns:a16="http://schemas.microsoft.com/office/drawing/2014/main" id="{DAB2675F-AB9D-B2BB-4AB9-0AEA42B1BA32}"/>
              </a:ext>
            </a:extLst>
          </p:cNvPr>
          <p:cNvSpPr>
            <a:spLocks noGrp="1"/>
          </p:cNvSpPr>
          <p:nvPr>
            <p:ph idx="1"/>
          </p:nvPr>
        </p:nvSpPr>
        <p:spPr/>
        <p:txBody>
          <a:bodyPr/>
          <a:lstStyle/>
          <a:p>
            <a:pPr marL="0" indent="0">
              <a:buNone/>
            </a:pPr>
            <a:r>
              <a:rPr kumimoji="1" lang="en-US" altLang="ja-JP" dirty="0">
                <a:latin typeface="Consolas" panose="020B0609020204030204" pitchFamily="49" charset="0"/>
              </a:rPr>
              <a:t>a = {ref 0, ref 0}</a:t>
            </a:r>
          </a:p>
          <a:p>
            <a:pPr marL="0" indent="0">
              <a:buNone/>
            </a:pPr>
            <a:r>
              <a:rPr lang="en-US" altLang="ja-JP" dirty="0">
                <a:latin typeface="Consolas" panose="020B0609020204030204" pitchFamily="49" charset="0"/>
              </a:rPr>
              <a:t>b = {</a:t>
            </a:r>
            <a:r>
              <a:rPr lang="en-US" altLang="ja-JP" dirty="0" err="1">
                <a:latin typeface="Consolas" panose="020B0609020204030204" pitchFamily="49" charset="0"/>
              </a:rPr>
              <a:t>λx:Ref</a:t>
            </a:r>
            <a:r>
              <a:rPr lang="en-US" altLang="ja-JP" dirty="0">
                <a:latin typeface="Consolas" panose="020B0609020204030204" pitchFamily="49" charset="0"/>
              </a:rPr>
              <a:t> Nat. {x, x}) (ref 0)</a:t>
            </a:r>
          </a:p>
          <a:p>
            <a:pPr marL="0" indent="0">
              <a:buNone/>
            </a:pPr>
            <a:r>
              <a:rPr lang="ja-JP" altLang="en-US" dirty="0">
                <a:latin typeface="Consolas" panose="020B0609020204030204" pitchFamily="49" charset="0"/>
              </a:rPr>
              <a:t>の評価に関する図．</a:t>
            </a: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a </a:t>
            </a:r>
            <a:r>
              <a:rPr lang="ja-JP" altLang="en-US" dirty="0">
                <a:latin typeface="Consolas" panose="020B0609020204030204" pitchFamily="49" charset="0"/>
              </a:rPr>
              <a:t>は </a:t>
            </a:r>
            <a:r>
              <a:rPr lang="en-US" altLang="ja-JP" dirty="0">
                <a:latin typeface="Consolas" panose="020B0609020204030204" pitchFamily="49" charset="0"/>
              </a:rPr>
              <a:t>ref 0</a:t>
            </a:r>
            <a:r>
              <a:rPr lang="ja-JP" altLang="en-US" dirty="0">
                <a:latin typeface="Consolas" panose="020B0609020204030204" pitchFamily="49" charset="0"/>
              </a:rPr>
              <a:t>（セルに初期値</a:t>
            </a:r>
            <a:r>
              <a:rPr lang="en-US" altLang="ja-JP" dirty="0">
                <a:latin typeface="Consolas" panose="020B0609020204030204" pitchFamily="49" charset="0"/>
              </a:rPr>
              <a:t>0</a:t>
            </a:r>
            <a:r>
              <a:rPr lang="ja-JP" altLang="en-US" dirty="0">
                <a:latin typeface="Consolas" panose="020B0609020204030204" pitchFamily="49" charset="0"/>
              </a:rPr>
              <a:t>を付与）を</a:t>
            </a:r>
            <a:r>
              <a:rPr lang="en-US" altLang="ja-JP" dirty="0">
                <a:latin typeface="Consolas" panose="020B0609020204030204" pitchFamily="49" charset="0"/>
              </a:rPr>
              <a:t>2</a:t>
            </a:r>
            <a:r>
              <a:rPr lang="ja-JP" altLang="en-US" dirty="0">
                <a:latin typeface="Consolas" panose="020B0609020204030204" pitchFamily="49" charset="0"/>
              </a:rPr>
              <a:t>回</a:t>
            </a:r>
            <a:r>
              <a:rPr lang="en-US" altLang="ja-JP" dirty="0">
                <a:latin typeface="Consolas" panose="020B0609020204030204" pitchFamily="49" charset="0"/>
              </a:rPr>
              <a:t>(</a:t>
            </a:r>
            <a:r>
              <a:rPr lang="ja-JP" altLang="en-US" dirty="0">
                <a:latin typeface="Consolas" panose="020B0609020204030204" pitchFamily="49" charset="0"/>
              </a:rPr>
              <a:t>別々のセルに</a:t>
            </a:r>
            <a:r>
              <a:rPr lang="en-US" altLang="ja-JP" dirty="0">
                <a:latin typeface="Consolas" panose="020B0609020204030204" pitchFamily="49" charset="0"/>
              </a:rPr>
              <a:t>)</a:t>
            </a:r>
            <a:r>
              <a:rPr lang="ja-JP" altLang="en-US" dirty="0">
                <a:latin typeface="Consolas" panose="020B0609020204030204" pitchFamily="49" charset="0"/>
              </a:rPr>
              <a:t>行っている．</a:t>
            </a:r>
            <a:endParaRPr lang="en-US" altLang="ja-JP" dirty="0">
              <a:latin typeface="Consolas" panose="020B0609020204030204" pitchFamily="49" charset="0"/>
            </a:endParaRPr>
          </a:p>
          <a:p>
            <a:pPr marL="0" indent="0">
              <a:buNone/>
            </a:pPr>
            <a:r>
              <a:rPr lang="ja-JP" altLang="en-US" dirty="0">
                <a:latin typeface="Consolas" panose="020B0609020204030204" pitchFamily="49" charset="0"/>
              </a:rPr>
              <a:t>もし仮に左のセルの値を</a:t>
            </a:r>
            <a:r>
              <a:rPr lang="en-US" altLang="ja-JP" dirty="0">
                <a:latin typeface="Consolas" panose="020B0609020204030204" pitchFamily="49" charset="0"/>
              </a:rPr>
              <a:t>0</a:t>
            </a:r>
            <a:r>
              <a:rPr lang="ja-JP" altLang="en-US" dirty="0">
                <a:latin typeface="Consolas" panose="020B0609020204030204" pitchFamily="49" charset="0"/>
              </a:rPr>
              <a:t>にしたら　</a:t>
            </a:r>
            <a:r>
              <a:rPr lang="en-US" altLang="ja-JP" dirty="0">
                <a:latin typeface="Consolas" panose="020B0609020204030204" pitchFamily="49" charset="0"/>
              </a:rPr>
              <a:t>a = {ref 1, ref 0} </a:t>
            </a:r>
            <a:r>
              <a:rPr lang="ja-JP" altLang="en-US" dirty="0">
                <a:latin typeface="Consolas" panose="020B0609020204030204" pitchFamily="49" charset="0"/>
              </a:rPr>
              <a:t>となるはず．</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b </a:t>
            </a:r>
            <a:r>
              <a:rPr lang="ja-JP" altLang="en-US" dirty="0">
                <a:latin typeface="Consolas" panose="020B0609020204030204" pitchFamily="49" charset="0"/>
              </a:rPr>
              <a:t>は </a:t>
            </a:r>
            <a:r>
              <a:rPr lang="en-US" altLang="ja-JP" dirty="0">
                <a:latin typeface="Consolas" panose="020B0609020204030204" pitchFamily="49" charset="0"/>
              </a:rPr>
              <a:t>ref 0</a:t>
            </a:r>
            <a:r>
              <a:rPr lang="ja-JP" altLang="en-US" dirty="0">
                <a:latin typeface="Consolas" panose="020B0609020204030204" pitchFamily="49" charset="0"/>
              </a:rPr>
              <a:t>を</a:t>
            </a:r>
            <a:r>
              <a:rPr lang="en-US" altLang="ja-JP" dirty="0">
                <a:latin typeface="Consolas" panose="020B0609020204030204" pitchFamily="49" charset="0"/>
              </a:rPr>
              <a:t>1</a:t>
            </a:r>
            <a:r>
              <a:rPr lang="ja-JP" altLang="en-US" dirty="0">
                <a:latin typeface="Consolas" panose="020B0609020204030204" pitchFamily="49" charset="0"/>
              </a:rPr>
              <a:t>度行い，</a:t>
            </a:r>
            <a:r>
              <a:rPr lang="en-US" altLang="ja-JP" dirty="0">
                <a:latin typeface="Consolas" panose="020B0609020204030204" pitchFamily="49" charset="0"/>
              </a:rPr>
              <a:t>x </a:t>
            </a:r>
            <a:r>
              <a:rPr lang="ja-JP" altLang="en-US" dirty="0">
                <a:latin typeface="Consolas" panose="020B0609020204030204" pitchFamily="49" charset="0"/>
              </a:rPr>
              <a:t>に代入している．</a:t>
            </a:r>
            <a:endParaRPr lang="en-US" altLang="ja-JP" dirty="0">
              <a:latin typeface="Consolas" panose="020B0609020204030204" pitchFamily="49" charset="0"/>
            </a:endParaRPr>
          </a:p>
          <a:p>
            <a:pPr marL="0" indent="0">
              <a:buNone/>
            </a:pPr>
            <a:r>
              <a:rPr lang="ja-JP" altLang="en-US" dirty="0">
                <a:latin typeface="Consolas" panose="020B0609020204030204" pitchFamily="49" charset="0"/>
              </a:rPr>
              <a:t>もし仮にセルの値を</a:t>
            </a:r>
            <a:r>
              <a:rPr lang="en-US" altLang="ja-JP" dirty="0">
                <a:latin typeface="Consolas" panose="020B0609020204030204" pitchFamily="49" charset="0"/>
              </a:rPr>
              <a:t>1</a:t>
            </a:r>
            <a:r>
              <a:rPr lang="ja-JP" altLang="en-US" dirty="0">
                <a:latin typeface="Consolas" panose="020B0609020204030204" pitchFamily="49" charset="0"/>
              </a:rPr>
              <a:t>にしたら， </a:t>
            </a:r>
            <a:r>
              <a:rPr lang="en-US" altLang="ja-JP" dirty="0">
                <a:latin typeface="Consolas" panose="020B0609020204030204" pitchFamily="49" charset="0"/>
              </a:rPr>
              <a:t>b = {ref 1, ref 1}</a:t>
            </a:r>
            <a:r>
              <a:rPr lang="ja-JP" altLang="en-US" dirty="0">
                <a:latin typeface="Consolas" panose="020B0609020204030204" pitchFamily="49" charset="0"/>
              </a:rPr>
              <a:t>となるはず．</a:t>
            </a: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lang="en-US" altLang="ja-JP" dirty="0">
              <a:latin typeface="Consolas" panose="020B0609020204030204" pitchFamily="49" charset="0"/>
            </a:endParaRPr>
          </a:p>
          <a:p>
            <a:pPr marL="0" indent="0">
              <a:buNone/>
            </a:pPr>
            <a:endParaRPr kumimoji="1" lang="en-US" altLang="ja-JP" dirty="0">
              <a:latin typeface="Consolas" panose="020B0609020204030204" pitchFamily="49" charset="0"/>
            </a:endParaRPr>
          </a:p>
          <a:p>
            <a:pPr marL="0" indent="0">
              <a:buNone/>
            </a:pPr>
            <a:endParaRPr kumimoji="1" lang="ja-JP" altLang="en-US" dirty="0">
              <a:latin typeface="Consolas" panose="020B0609020204030204" pitchFamily="49" charset="0"/>
            </a:endParaRPr>
          </a:p>
        </p:txBody>
      </p:sp>
      <p:pic>
        <p:nvPicPr>
          <p:cNvPr id="5" name="図 4">
            <a:extLst>
              <a:ext uri="{FF2B5EF4-FFF2-40B4-BE49-F238E27FC236}">
                <a16:creationId xmlns:a16="http://schemas.microsoft.com/office/drawing/2014/main" id="{08BBF1CA-6482-B663-2A5E-63FB8A0120DC}"/>
              </a:ext>
            </a:extLst>
          </p:cNvPr>
          <p:cNvPicPr>
            <a:picLocks noChangeAspect="1"/>
          </p:cNvPicPr>
          <p:nvPr/>
        </p:nvPicPr>
        <p:blipFill>
          <a:blip r:embed="rId2"/>
          <a:srcRect l="11035" t="10000" r="18554" b="69744"/>
          <a:stretch/>
        </p:blipFill>
        <p:spPr>
          <a:xfrm>
            <a:off x="1529861" y="2262354"/>
            <a:ext cx="6084277" cy="2333291"/>
          </a:xfrm>
          <a:prstGeom prst="rect">
            <a:avLst/>
          </a:prstGeom>
        </p:spPr>
      </p:pic>
    </p:spTree>
    <p:extLst>
      <p:ext uri="{BB962C8B-B14F-4D97-AF65-F5344CB8AC3E}">
        <p14:creationId xmlns:p14="http://schemas.microsoft.com/office/powerpoint/2010/main" val="1731161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C5BCD-D7DD-929E-9509-791319FE9D39}"/>
              </a:ext>
            </a:extLst>
          </p:cNvPr>
          <p:cNvSpPr>
            <a:spLocks noGrp="1"/>
          </p:cNvSpPr>
          <p:nvPr>
            <p:ph type="title"/>
          </p:nvPr>
        </p:nvSpPr>
        <p:spPr/>
        <p:txBody>
          <a:bodyPr/>
          <a:lstStyle/>
          <a:p>
            <a:r>
              <a:rPr kumimoji="1" lang="en-US" altLang="ja-JP" dirty="0"/>
              <a:t>13.1 Introduction – Shared State</a:t>
            </a:r>
            <a:endParaRPr kumimoji="1" lang="ja-JP" altLang="en-US" dirty="0"/>
          </a:p>
        </p:txBody>
      </p:sp>
      <p:sp>
        <p:nvSpPr>
          <p:cNvPr id="3" name="コンテンツ プレースホルダー 2">
            <a:extLst>
              <a:ext uri="{FF2B5EF4-FFF2-40B4-BE49-F238E27FC236}">
                <a16:creationId xmlns:a16="http://schemas.microsoft.com/office/drawing/2014/main" id="{47BC0A3B-8DBB-19E0-3B00-5E6314DC0AA8}"/>
              </a:ext>
            </a:extLst>
          </p:cNvPr>
          <p:cNvSpPr>
            <a:spLocks noGrp="1"/>
          </p:cNvSpPr>
          <p:nvPr>
            <p:ph idx="1"/>
          </p:nvPr>
        </p:nvSpPr>
        <p:spPr>
          <a:xfrm>
            <a:off x="259194" y="1099789"/>
            <a:ext cx="8776521" cy="5758211"/>
          </a:xfrm>
        </p:spPr>
        <p:txBody>
          <a:bodyPr>
            <a:noAutofit/>
          </a:bodyPr>
          <a:lstStyle/>
          <a:p>
            <a:pPr marL="0" indent="0">
              <a:buNone/>
            </a:pPr>
            <a:r>
              <a:rPr lang="ja-JP" altLang="en-US" dirty="0"/>
              <a:t>エイリアスを使用することで，共有状態</a:t>
            </a:r>
            <a:r>
              <a:rPr lang="en-US" altLang="ja-JP" dirty="0"/>
              <a:t>(Shared State)</a:t>
            </a:r>
            <a:r>
              <a:rPr lang="ja-JP" altLang="en-US" dirty="0"/>
              <a:t>－暗黙の通信経路を実現できる．</a:t>
            </a:r>
            <a:endParaRPr lang="en-US" altLang="ja-JP" dirty="0"/>
          </a:p>
          <a:p>
            <a:pPr marL="0" indent="0">
              <a:buNone/>
            </a:pPr>
            <a:endParaRPr lang="en-US" altLang="ja-JP" sz="600" dirty="0"/>
          </a:p>
          <a:p>
            <a:pPr marL="0" indent="0">
              <a:buNone/>
            </a:pPr>
            <a:r>
              <a:rPr lang="ja-JP" altLang="en-US" dirty="0"/>
              <a:t>例</a:t>
            </a:r>
            <a:r>
              <a:rPr lang="en-US" altLang="ja-JP" dirty="0"/>
              <a:t>)</a:t>
            </a:r>
          </a:p>
          <a:p>
            <a:pPr marL="0" indent="0">
              <a:buNone/>
            </a:pPr>
            <a:r>
              <a:rPr lang="en-US" altLang="ja-JP" dirty="0"/>
              <a:t>	# </a:t>
            </a:r>
            <a:r>
              <a:rPr lang="en-US" altLang="ja-JP" dirty="0">
                <a:latin typeface="Consolas" panose="020B0609020204030204" pitchFamily="49" charset="0"/>
              </a:rPr>
              <a:t>c = ref 0;  //</a:t>
            </a:r>
            <a:r>
              <a:rPr lang="ja-JP" altLang="en-US" dirty="0">
                <a:latin typeface="Consolas" panose="020B0609020204030204" pitchFamily="49" charset="0"/>
              </a:rPr>
              <a:t>参照セル</a:t>
            </a:r>
            <a:r>
              <a:rPr lang="en-US" altLang="ja-JP" dirty="0">
                <a:latin typeface="Consolas" panose="020B0609020204030204" pitchFamily="49" charset="0"/>
              </a:rPr>
              <a:t>c</a:t>
            </a:r>
            <a:r>
              <a:rPr lang="ja-JP" altLang="en-US" dirty="0">
                <a:latin typeface="Consolas" panose="020B0609020204030204" pitchFamily="49" charset="0"/>
              </a:rPr>
              <a:t>を</a:t>
            </a:r>
            <a:r>
              <a:rPr lang="en-US" altLang="ja-JP" dirty="0">
                <a:latin typeface="Consolas" panose="020B0609020204030204" pitchFamily="49" charset="0"/>
              </a:rPr>
              <a:t>0</a:t>
            </a:r>
            <a:r>
              <a:rPr lang="ja-JP" altLang="en-US" dirty="0">
                <a:latin typeface="Consolas" panose="020B0609020204030204" pitchFamily="49" charset="0"/>
              </a:rPr>
              <a:t>で初期化</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c : Ref Nat</a:t>
            </a:r>
          </a:p>
          <a:p>
            <a:pPr marL="0" indent="0">
              <a:buNone/>
            </a:pP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a:t>
            </a:r>
            <a:r>
              <a:rPr lang="ja-JP" altLang="en-US" dirty="0">
                <a:latin typeface="Consolas" panose="020B0609020204030204" pitchFamily="49" charset="0"/>
              </a:rPr>
              <a:t>関数定義</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 </a:t>
            </a:r>
            <a:r>
              <a:rPr lang="en-US" altLang="ja-JP" dirty="0" err="1">
                <a:latin typeface="Consolas" panose="020B0609020204030204" pitchFamily="49" charset="0"/>
              </a:rPr>
              <a:t>incc</a:t>
            </a:r>
            <a:r>
              <a:rPr lang="en-US" altLang="ja-JP" dirty="0">
                <a:latin typeface="Consolas" panose="020B0609020204030204" pitchFamily="49" charset="0"/>
              </a:rPr>
              <a:t> = </a:t>
            </a:r>
            <a:r>
              <a:rPr lang="en-US" altLang="ja-JP" dirty="0" err="1">
                <a:latin typeface="Consolas" panose="020B0609020204030204" pitchFamily="49" charset="0"/>
              </a:rPr>
              <a:t>λx:Unit</a:t>
            </a:r>
            <a:r>
              <a:rPr lang="en-US" altLang="ja-JP" dirty="0">
                <a:latin typeface="Consolas" panose="020B0609020204030204" pitchFamily="49" charset="0"/>
              </a:rPr>
              <a:t>. (c:=</a:t>
            </a:r>
            <a:r>
              <a:rPr lang="en-US" altLang="ja-JP" dirty="0" err="1">
                <a:latin typeface="Consolas" panose="020B0609020204030204" pitchFamily="49" charset="0"/>
              </a:rPr>
              <a:t>succ</a:t>
            </a:r>
            <a:r>
              <a:rPr lang="en-US" altLang="ja-JP" dirty="0">
                <a:latin typeface="Consolas" panose="020B0609020204030204" pitchFamily="49" charset="0"/>
              </a:rPr>
              <a:t> (!c); !c);</a:t>
            </a:r>
            <a:r>
              <a:rPr lang="ja-JP" altLang="en-US" dirty="0">
                <a:latin typeface="Consolas" panose="020B0609020204030204" pitchFamily="49" charset="0"/>
              </a:rPr>
              <a:t>　　</a:t>
            </a:r>
            <a:r>
              <a:rPr lang="en-US" altLang="ja-JP" dirty="0">
                <a:latin typeface="Consolas" panose="020B0609020204030204" pitchFamily="49" charset="0"/>
              </a:rPr>
              <a:t>//</a:t>
            </a:r>
            <a:r>
              <a:rPr lang="ja-JP" altLang="en-US" dirty="0">
                <a:latin typeface="Consolas" panose="020B0609020204030204" pitchFamily="49" charset="0"/>
              </a:rPr>
              <a:t>セル</a:t>
            </a:r>
            <a:r>
              <a:rPr lang="en-US" altLang="ja-JP" dirty="0">
                <a:latin typeface="Consolas" panose="020B0609020204030204" pitchFamily="49" charset="0"/>
              </a:rPr>
              <a:t>c</a:t>
            </a:r>
            <a:r>
              <a:rPr lang="ja-JP" altLang="en-US" dirty="0">
                <a:latin typeface="Consolas" panose="020B0609020204030204" pitchFamily="49" charset="0"/>
              </a:rPr>
              <a:t>の値をインクリメント</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a:t>
            </a:r>
            <a:r>
              <a:rPr lang="en-US" altLang="ja-JP" dirty="0" err="1">
                <a:latin typeface="Consolas" panose="020B0609020204030204" pitchFamily="49" charset="0"/>
              </a:rPr>
              <a:t>incc</a:t>
            </a:r>
            <a:r>
              <a:rPr lang="en-US" altLang="ja-JP" dirty="0">
                <a:latin typeface="Consolas" panose="020B0609020204030204" pitchFamily="49" charset="0"/>
              </a:rPr>
              <a:t> : Unit -&gt; Nat</a:t>
            </a:r>
          </a:p>
          <a:p>
            <a:pPr marL="0" indent="0">
              <a:buNone/>
            </a:pPr>
            <a:r>
              <a:rPr lang="en-US" altLang="ja-JP" dirty="0">
                <a:latin typeface="Consolas" panose="020B0609020204030204" pitchFamily="49" charset="0"/>
              </a:rPr>
              <a:t>	# </a:t>
            </a:r>
            <a:r>
              <a:rPr lang="en-US" altLang="ja-JP" dirty="0" err="1">
                <a:latin typeface="Consolas" panose="020B0609020204030204" pitchFamily="49" charset="0"/>
              </a:rPr>
              <a:t>decc</a:t>
            </a:r>
            <a:r>
              <a:rPr lang="en-US" altLang="ja-JP" dirty="0">
                <a:latin typeface="Consolas" panose="020B0609020204030204" pitchFamily="49" charset="0"/>
              </a:rPr>
              <a:t> = </a:t>
            </a:r>
            <a:r>
              <a:rPr lang="en-US" altLang="ja-JP" dirty="0" err="1">
                <a:latin typeface="Consolas" panose="020B0609020204030204" pitchFamily="49" charset="0"/>
              </a:rPr>
              <a:t>λx:Unit</a:t>
            </a:r>
            <a:r>
              <a:rPr lang="en-US" altLang="ja-JP" dirty="0">
                <a:latin typeface="Consolas" panose="020B0609020204030204" pitchFamily="49" charset="0"/>
              </a:rPr>
              <a:t>. (c:=pred (!c); !c);</a:t>
            </a:r>
            <a:r>
              <a:rPr lang="ja-JP" altLang="en-US" dirty="0">
                <a:latin typeface="Consolas" panose="020B0609020204030204" pitchFamily="49" charset="0"/>
              </a:rPr>
              <a:t>　　</a:t>
            </a:r>
            <a:r>
              <a:rPr lang="en-US" altLang="ja-JP" dirty="0">
                <a:latin typeface="Consolas" panose="020B0609020204030204" pitchFamily="49" charset="0"/>
              </a:rPr>
              <a:t>//</a:t>
            </a:r>
            <a:r>
              <a:rPr lang="ja-JP" altLang="en-US" dirty="0">
                <a:latin typeface="Consolas" panose="020B0609020204030204" pitchFamily="49" charset="0"/>
              </a:rPr>
              <a:t>セル</a:t>
            </a:r>
            <a:r>
              <a:rPr lang="en-US" altLang="ja-JP" dirty="0">
                <a:latin typeface="Consolas" panose="020B0609020204030204" pitchFamily="49" charset="0"/>
              </a:rPr>
              <a:t>c</a:t>
            </a:r>
            <a:r>
              <a:rPr lang="ja-JP" altLang="en-US" dirty="0">
                <a:latin typeface="Consolas" panose="020B0609020204030204" pitchFamily="49" charset="0"/>
              </a:rPr>
              <a:t>の値をデクリメント</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a:t>
            </a:r>
            <a:r>
              <a:rPr lang="en-US" altLang="ja-JP" dirty="0" err="1">
                <a:latin typeface="Consolas" panose="020B0609020204030204" pitchFamily="49" charset="0"/>
              </a:rPr>
              <a:t>decc</a:t>
            </a:r>
            <a:r>
              <a:rPr lang="en-US" altLang="ja-JP" dirty="0">
                <a:latin typeface="Consolas" panose="020B0609020204030204" pitchFamily="49" charset="0"/>
              </a:rPr>
              <a:t> : Unit -&gt; Nat</a:t>
            </a:r>
          </a:p>
          <a:p>
            <a:pPr marL="0" indent="0">
              <a:buNone/>
            </a:pP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 </a:t>
            </a:r>
            <a:r>
              <a:rPr lang="en-US" altLang="ja-JP" dirty="0" err="1">
                <a:latin typeface="Consolas" panose="020B0609020204030204" pitchFamily="49" charset="0"/>
              </a:rPr>
              <a:t>incc</a:t>
            </a:r>
            <a:r>
              <a:rPr lang="en-US" altLang="ja-JP" dirty="0">
                <a:latin typeface="Consolas" panose="020B0609020204030204" pitchFamily="49" charset="0"/>
              </a:rPr>
              <a:t> unit;</a:t>
            </a:r>
          </a:p>
          <a:p>
            <a:pPr marL="0" indent="0">
              <a:buNone/>
            </a:pPr>
            <a:r>
              <a:rPr lang="en-US" altLang="ja-JP" dirty="0">
                <a:latin typeface="Consolas" panose="020B0609020204030204" pitchFamily="49" charset="0"/>
              </a:rPr>
              <a:t>	1 : Nat</a:t>
            </a:r>
            <a:endParaRPr lang="en-US" altLang="ja-JP" dirty="0"/>
          </a:p>
          <a:p>
            <a:pPr marL="0" indent="0">
              <a:buNone/>
            </a:pPr>
            <a:r>
              <a:rPr lang="en-US" altLang="ja-JP" dirty="0"/>
              <a:t>	</a:t>
            </a:r>
            <a:r>
              <a:rPr lang="en-US" altLang="ja-JP" dirty="0">
                <a:latin typeface="Consolas" panose="020B0609020204030204" pitchFamily="49" charset="0"/>
              </a:rPr>
              <a:t># </a:t>
            </a:r>
            <a:r>
              <a:rPr lang="en-US" altLang="ja-JP" dirty="0" err="1">
                <a:latin typeface="Consolas" panose="020B0609020204030204" pitchFamily="49" charset="0"/>
              </a:rPr>
              <a:t>decc</a:t>
            </a:r>
            <a:r>
              <a:rPr lang="en-US" altLang="ja-JP" dirty="0">
                <a:latin typeface="Consolas" panose="020B0609020204030204" pitchFamily="49" charset="0"/>
              </a:rPr>
              <a:t> unit;</a:t>
            </a:r>
          </a:p>
          <a:p>
            <a:pPr marL="0" indent="0">
              <a:buNone/>
            </a:pPr>
            <a:r>
              <a:rPr lang="en-US" altLang="ja-JP" dirty="0">
                <a:latin typeface="Consolas" panose="020B0609020204030204" pitchFamily="49" charset="0"/>
              </a:rPr>
              <a:t>	0 : Nat  //</a:t>
            </a:r>
            <a:r>
              <a:rPr lang="ja-JP" altLang="en-US" dirty="0">
                <a:latin typeface="Consolas" panose="020B0609020204030204" pitchFamily="49" charset="0"/>
              </a:rPr>
              <a:t>同じセルを参照しているため異なる関数でセルの状態を操作できる</a:t>
            </a:r>
            <a:endParaRPr lang="en-US" altLang="ja-JP" dirty="0">
              <a:latin typeface="Consolas" panose="020B0609020204030204" pitchFamily="49" charset="0"/>
            </a:endParaRPr>
          </a:p>
          <a:p>
            <a:pPr marL="0" indent="0">
              <a:buNone/>
            </a:pPr>
            <a:r>
              <a:rPr lang="en-US" altLang="ja-JP" dirty="0">
                <a:latin typeface="Consolas" panose="020B0609020204030204" pitchFamily="49" charset="0"/>
              </a:rPr>
              <a:t>			</a:t>
            </a:r>
            <a:r>
              <a:rPr lang="ja-JP" altLang="en-US" dirty="0">
                <a:latin typeface="Consolas" panose="020B0609020204030204" pitchFamily="49" charset="0"/>
              </a:rPr>
              <a:t>このレコードをプログラムのほかの部分に渡す</a:t>
            </a:r>
            <a:r>
              <a:rPr lang="en-US" altLang="ja-JP" dirty="0">
                <a:latin typeface="Consolas" panose="020B0609020204030204" pitchFamily="49" charset="0"/>
              </a:rPr>
              <a:t>-&gt;</a:t>
            </a:r>
            <a:r>
              <a:rPr lang="ja-JP" altLang="en-US" dirty="0">
                <a:latin typeface="Consolas" panose="020B0609020204030204" pitchFamily="49" charset="0"/>
              </a:rPr>
              <a:t>共通状態を操作</a:t>
            </a:r>
            <a:endParaRPr lang="en-US" altLang="ja-JP" dirty="0"/>
          </a:p>
        </p:txBody>
      </p:sp>
    </p:spTree>
    <p:extLst>
      <p:ext uri="{BB962C8B-B14F-4D97-AF65-F5344CB8AC3E}">
        <p14:creationId xmlns:p14="http://schemas.microsoft.com/office/powerpoint/2010/main" val="2131843010"/>
      </p:ext>
    </p:extLst>
  </p:cSld>
  <p:clrMapOvr>
    <a:masterClrMapping/>
  </p:clrMapOvr>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NR/MSPG">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1013</TotalTime>
  <Words>3939</Words>
  <Application>Microsoft Office PowerPoint</Application>
  <PresentationFormat>画面に合わせる (4:3)</PresentationFormat>
  <Paragraphs>476</Paragraphs>
  <Slides>67</Slides>
  <Notes>26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67</vt:i4>
      </vt:variant>
    </vt:vector>
  </HeadingPairs>
  <TitlesOfParts>
    <vt:vector size="76" baseType="lpstr">
      <vt:lpstr>Times New Roman 見出し</vt:lpstr>
      <vt:lpstr>游ゴシック</vt:lpstr>
      <vt:lpstr>Arial</vt:lpstr>
      <vt:lpstr>Cambria Math</vt:lpstr>
      <vt:lpstr>Congenial UltraLight</vt:lpstr>
      <vt:lpstr>Consolas</vt:lpstr>
      <vt:lpstr>Open Sans</vt:lpstr>
      <vt:lpstr>Times New Roman</vt:lpstr>
      <vt:lpstr>1_Office テーマ</vt:lpstr>
      <vt:lpstr>TAPL  13. References</vt:lpstr>
      <vt:lpstr>Contents</vt:lpstr>
      <vt:lpstr>13.1 Introduction</vt:lpstr>
      <vt:lpstr>13.1 Introduction</vt:lpstr>
      <vt:lpstr>13.1 Introduction - Basics</vt:lpstr>
      <vt:lpstr>13.1 Introduction – Side Effects and Sequencing</vt:lpstr>
      <vt:lpstr>13.1 Intro. – References and Aliasing</vt:lpstr>
      <vt:lpstr>13.1.1 Exercise</vt:lpstr>
      <vt:lpstr>13.1 Introduction – Shared State</vt:lpstr>
      <vt:lpstr>13.1 Intro. – Ref. to Compound Types</vt:lpstr>
      <vt:lpstr>13.1 Intro. – Ref. to Compound Types</vt:lpstr>
      <vt:lpstr>13.1.2 Exercise</vt:lpstr>
      <vt:lpstr>13.1 Introduction – Garbage Collection</vt:lpstr>
      <vt:lpstr>13.1.3 Exercise</vt:lpstr>
      <vt:lpstr>13.2 Typing</vt:lpstr>
      <vt:lpstr>13.3 Evaluation</vt:lpstr>
      <vt:lpstr>13.3 Evaluation</vt:lpstr>
      <vt:lpstr>13.3 Evaluation</vt:lpstr>
      <vt:lpstr>13.3 Evaluation</vt:lpstr>
      <vt:lpstr>13.3 Evaluation</vt:lpstr>
      <vt:lpstr>13.3 Evaluation</vt:lpstr>
      <vt:lpstr>13.3.1 Exercise</vt:lpstr>
      <vt:lpstr>13.3.1 Exercise</vt:lpstr>
      <vt:lpstr>13.3.1 Exercise</vt:lpstr>
      <vt:lpstr>13.3.1 Exercise</vt:lpstr>
      <vt:lpstr>13.4 Store Typings</vt:lpstr>
      <vt:lpstr>13.4 Store Typings</vt:lpstr>
      <vt:lpstr>13.4.1 Exercise</vt:lpstr>
      <vt:lpstr>13.4 Store Typings</vt:lpstr>
      <vt:lpstr>13.4 Store Typings</vt:lpstr>
      <vt:lpstr>Figure13-1 References</vt:lpstr>
      <vt:lpstr>Figure13-1 References (Continued)</vt:lpstr>
      <vt:lpstr>13.5 Safety</vt:lpstr>
      <vt:lpstr>13.5.2 Exercise</vt:lpstr>
      <vt:lpstr>13.5.2 Exercise</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 Safety</vt:lpstr>
      <vt:lpstr>13.5.8 Exercise (Recommended)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陽向 三上</dc:creator>
  <cp:lastModifiedBy>陽向 三上</cp:lastModifiedBy>
  <cp:revision>49</cp:revision>
  <dcterms:created xsi:type="dcterms:W3CDTF">2024-06-19T02:29:43Z</dcterms:created>
  <dcterms:modified xsi:type="dcterms:W3CDTF">2024-10-25T05:25:01Z</dcterms:modified>
</cp:coreProperties>
</file>